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media/image10.svg" ContentType="image/svg+xml"/>
  <Override PartName="/ppt/media/image2.svg" ContentType="image/svg+xml"/>
  <Override PartName="/ppt/media/image4.svg" ContentType="image/svg+xml"/>
  <Override PartName="/ppt/media/image53.svg" ContentType="image/svg+xml"/>
  <Override PartName="/ppt/media/image55.svg" ContentType="image/svg+xml"/>
  <Override PartName="/ppt/media/image6.svg" ContentType="image/svg+xml"/>
  <Override PartName="/ppt/media/image8.svg" ContentType="image/svg+xml"/>
  <Override PartName="/ppt/media/image8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18288000" cy="10287000"/>
  <p:notesSz cx="6858000" cy="9144000"/>
  <p:embeddedFontLst>
    <p:embeddedFont>
      <p:font typeface="Calibri" panose="020F0502020204030204" charset="0"/>
      <p:regular r:id="rId38"/>
      <p:bold r:id="rId39"/>
      <p:italic r:id="rId40"/>
      <p:boldItalic r:id="rId41"/>
    </p:embeddedFont>
  </p:embeddedFontLst>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9"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29"/>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gs" Target="tags/tag9.xml"/><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slide" Target="slides/slide2.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1.png"/><Relationship Id="rId7" Type="http://schemas.openxmlformats.org/officeDocument/2006/relationships/tags" Target="../tags/tag2.xml"/><Relationship Id="rId6" Type="http://schemas.openxmlformats.org/officeDocument/2006/relationships/image" Target="../media/image20.png"/><Relationship Id="rId5" Type="http://schemas.openxmlformats.org/officeDocument/2006/relationships/tags" Target="../tags/tag1.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tags" Target="../tags/tag4.xml"/><Relationship Id="rId4" Type="http://schemas.openxmlformats.org/officeDocument/2006/relationships/image" Target="../media/image22.png"/><Relationship Id="rId3" Type="http://schemas.openxmlformats.org/officeDocument/2006/relationships/tags" Target="../tags/tag3.xml"/><Relationship Id="rId2" Type="http://schemas.openxmlformats.org/officeDocument/2006/relationships/image" Target="../media/image3.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6.png"/><Relationship Id="rId7" Type="http://schemas.openxmlformats.org/officeDocument/2006/relationships/tags" Target="../tags/tag7.xml"/><Relationship Id="rId6" Type="http://schemas.openxmlformats.org/officeDocument/2006/relationships/image" Target="../media/image25.png"/><Relationship Id="rId5" Type="http://schemas.openxmlformats.org/officeDocument/2006/relationships/tags" Target="../tags/tag6.xml"/><Relationship Id="rId4" Type="http://schemas.openxmlformats.org/officeDocument/2006/relationships/image" Target="../media/image24.png"/><Relationship Id="rId3" Type="http://schemas.openxmlformats.org/officeDocument/2006/relationships/tags" Target="../tags/tag5.xml"/><Relationship Id="rId2" Type="http://schemas.openxmlformats.org/officeDocument/2006/relationships/image" Target="../media/image3.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png"/><Relationship Id="rId11" Type="http://schemas.openxmlformats.org/officeDocument/2006/relationships/slideLayout" Target="../slideLayouts/slideLayout7.xml"/><Relationship Id="rId10" Type="http://schemas.openxmlformats.org/officeDocument/2006/relationships/image" Target="../media/image44.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0.png"/><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1.png"/><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0.png"/><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5.svg"/><Relationship Id="rId4" Type="http://schemas.openxmlformats.org/officeDocument/2006/relationships/image" Target="../media/image54.png"/><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tags" Target="../tags/tag8.xml"/><Relationship Id="rId4" Type="http://schemas.openxmlformats.org/officeDocument/2006/relationships/image" Target="../media/image61.png"/><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9" Type="http://schemas.openxmlformats.org/officeDocument/2006/relationships/image" Target="../media/image66.png"/><Relationship Id="rId8" Type="http://schemas.openxmlformats.org/officeDocument/2006/relationships/image" Target="../media/image65.png"/><Relationship Id="rId7" Type="http://schemas.openxmlformats.org/officeDocument/2006/relationships/image" Target="../media/image64.png"/><Relationship Id="rId6" Type="http://schemas.openxmlformats.org/officeDocument/2006/relationships/image" Target="../media/image63.png"/><Relationship Id="rId5" Type="http://schemas.openxmlformats.org/officeDocument/2006/relationships/image" Target="../media/image55.svg"/><Relationship Id="rId4" Type="http://schemas.openxmlformats.org/officeDocument/2006/relationships/image" Target="../media/image54.png"/><Relationship Id="rId3" Type="http://schemas.openxmlformats.org/officeDocument/2006/relationships/image" Target="../media/image53.svg"/><Relationship Id="rId2" Type="http://schemas.openxmlformats.org/officeDocument/2006/relationships/image" Target="../media/image52.pn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1.png"/><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9" Type="http://schemas.openxmlformats.org/officeDocument/2006/relationships/image" Target="../media/image77.png"/><Relationship Id="rId8" Type="http://schemas.openxmlformats.org/officeDocument/2006/relationships/image" Target="../media/image76.png"/><Relationship Id="rId7" Type="http://schemas.openxmlformats.org/officeDocument/2006/relationships/image" Target="../media/image75.png"/><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53.svg"/><Relationship Id="rId2" Type="http://schemas.openxmlformats.org/officeDocument/2006/relationships/image" Target="../media/image52.png"/><Relationship Id="rId12" Type="http://schemas.openxmlformats.org/officeDocument/2006/relationships/slideLayout" Target="../slideLayouts/slideLayout7.xml"/><Relationship Id="rId11" Type="http://schemas.openxmlformats.org/officeDocument/2006/relationships/image" Target="../media/image79.png"/><Relationship Id="rId10" Type="http://schemas.openxmlformats.org/officeDocument/2006/relationships/image" Target="../media/image78.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1.svg"/><Relationship Id="rId3" Type="http://schemas.openxmlformats.org/officeDocument/2006/relationships/image" Target="../media/image80.png"/><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4" Type="http://schemas.openxmlformats.org/officeDocument/2006/relationships/slideLayout" Target="../slideLayouts/slideLayout7.xml"/><Relationship Id="rId13" Type="http://schemas.openxmlformats.org/officeDocument/2006/relationships/image" Target="../media/image19.png"/><Relationship Id="rId12" Type="http://schemas.openxmlformats.org/officeDocument/2006/relationships/image" Target="../media/image18.png"/><Relationship Id="rId11" Type="http://schemas.openxmlformats.org/officeDocument/2006/relationships/image" Target="../media/image17.png"/><Relationship Id="rId10" Type="http://schemas.openxmlformats.org/officeDocument/2006/relationships/image" Target="../media/image16.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grpSp>
      <p:grpSp>
        <p:nvGrpSpPr>
          <p:cNvPr id="12" name="Group 12"/>
          <p:cNvGrpSpPr/>
          <p:nvPr/>
        </p:nvGrpSpPr>
        <p:grpSpPr>
          <a:xfrm rot="154285">
            <a:off x="1280999" y="1090155"/>
            <a:ext cx="15801646" cy="8229600"/>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DBD6CC"/>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312307">
            <a:off x="1243177" y="1028700"/>
            <a:ext cx="15801646" cy="8229600"/>
            <a:chOff x="0" y="0"/>
            <a:chExt cx="4161750" cy="2167467"/>
          </a:xfrm>
        </p:grpSpPr>
        <p:sp>
          <p:nvSpPr>
            <p:cNvPr id="16" name="Freeform 16"/>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7" name="TextBox 17"/>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8" name="Freeform 18"/>
          <p:cNvSpPr/>
          <p:nvPr/>
        </p:nvSpPr>
        <p:spPr>
          <a:xfrm>
            <a:off x="1243177" y="1003300"/>
            <a:ext cx="15801646" cy="8280400"/>
          </a:xfrm>
          <a:custGeom>
            <a:avLst/>
            <a:gdLst/>
            <a:ahLst/>
            <a:cxnLst/>
            <a:rect l="l" t="t" r="r" b="b"/>
            <a:pathLst>
              <a:path w="15801646" h="8280400">
                <a:moveTo>
                  <a:pt x="0" y="0"/>
                </a:moveTo>
                <a:lnTo>
                  <a:pt x="15801646" y="0"/>
                </a:lnTo>
                <a:lnTo>
                  <a:pt x="15801646" y="8280400"/>
                </a:lnTo>
                <a:lnTo>
                  <a:pt x="0" y="8280400"/>
                </a:lnTo>
                <a:lnTo>
                  <a:pt x="0" y="0"/>
                </a:lnTo>
                <a:close/>
              </a:path>
            </a:pathLst>
          </a:custGeom>
          <a:blipFill>
            <a:blip r:embed="rId3">
              <a:extLst>
                <a:ext uri="{96DAC541-7B7A-43D3-8B79-37D633B846F1}">
                  <asvg:svgBlip xmlns:asvg="http://schemas.microsoft.com/office/drawing/2016/SVG/main" r:embed="rId4"/>
                </a:ext>
              </a:extLst>
            </a:blip>
            <a:stretch>
              <a:fillRect l="-7651" t="-13497" r="-7841" b="-10475"/>
            </a:stretch>
          </a:blipFill>
        </p:spPr>
      </p:sp>
      <p:grpSp>
        <p:nvGrpSpPr>
          <p:cNvPr id="19" name="Group 19"/>
          <p:cNvGrpSpPr/>
          <p:nvPr/>
        </p:nvGrpSpPr>
        <p:grpSpPr>
          <a:xfrm rot="0">
            <a:off x="2120028" y="1884347"/>
            <a:ext cx="14080863" cy="2992754"/>
            <a:chOff x="0" y="0"/>
            <a:chExt cx="3708540" cy="788215"/>
          </a:xfrm>
        </p:grpSpPr>
        <p:sp>
          <p:nvSpPr>
            <p:cNvPr id="20" name="Freeform 20"/>
            <p:cNvSpPr/>
            <p:nvPr/>
          </p:nvSpPr>
          <p:spPr>
            <a:xfrm>
              <a:off x="0" y="0"/>
              <a:ext cx="3708540" cy="788215"/>
            </a:xfrm>
            <a:custGeom>
              <a:avLst/>
              <a:gdLst/>
              <a:ahLst/>
              <a:cxnLst/>
              <a:rect l="l" t="t" r="r" b="b"/>
              <a:pathLst>
                <a:path w="3708540" h="788215">
                  <a:moveTo>
                    <a:pt x="0" y="0"/>
                  </a:moveTo>
                  <a:lnTo>
                    <a:pt x="3708540" y="0"/>
                  </a:lnTo>
                  <a:lnTo>
                    <a:pt x="3708540" y="788215"/>
                  </a:lnTo>
                  <a:lnTo>
                    <a:pt x="0" y="788215"/>
                  </a:lnTo>
                  <a:close/>
                </a:path>
              </a:pathLst>
            </a:custGeom>
            <a:solidFill>
              <a:srgbClr val="004AAD"/>
            </a:solidFill>
          </p:spPr>
        </p:sp>
        <p:sp>
          <p:nvSpPr>
            <p:cNvPr id="21" name="TextBox 21"/>
            <p:cNvSpPr txBox="1"/>
            <p:nvPr/>
          </p:nvSpPr>
          <p:spPr>
            <a:xfrm>
              <a:off x="0" y="-28575"/>
              <a:ext cx="3708540" cy="816790"/>
            </a:xfrm>
            <a:prstGeom prst="rect">
              <a:avLst/>
            </a:prstGeom>
          </p:spPr>
          <p:txBody>
            <a:bodyPr lIns="50800" tIns="50800" rIns="50800" bIns="50800" rtlCol="0" anchor="ctr"/>
            <a:lstStyle/>
            <a:p>
              <a:pPr algn="ctr">
                <a:lnSpc>
                  <a:spcPts val="2660"/>
                </a:lnSpc>
              </a:pPr>
            </a:p>
          </p:txBody>
        </p:sp>
      </p:grpSp>
      <p:sp>
        <p:nvSpPr>
          <p:cNvPr id="22" name="TextBox 22"/>
          <p:cNvSpPr txBox="1"/>
          <p:nvPr/>
        </p:nvSpPr>
        <p:spPr>
          <a:xfrm>
            <a:off x="2074187" y="1257308"/>
            <a:ext cx="14582344" cy="3658870"/>
          </a:xfrm>
          <a:prstGeom prst="rect">
            <a:avLst/>
          </a:prstGeom>
        </p:spPr>
        <p:txBody>
          <a:bodyPr lIns="0" tIns="0" rIns="0" bIns="0" rtlCol="0" anchor="t">
            <a:spAutoFit/>
          </a:bodyPr>
          <a:lstStyle/>
          <a:p>
            <a:pPr algn="ctr">
              <a:lnSpc>
                <a:spcPts val="28535"/>
              </a:lnSpc>
            </a:pPr>
            <a:r>
              <a:rPr lang="en-US" sz="20380" b="1">
                <a:solidFill>
                  <a:srgbClr val="F6F1E5"/>
                </a:solidFill>
                <a:ea typeface="Adirek HC Bold"/>
              </a:rPr>
              <a:t>猫咪之家</a:t>
            </a:r>
            <a:endParaRPr lang="en-US" sz="20380" b="1">
              <a:solidFill>
                <a:srgbClr val="F6F1E5"/>
              </a:solidFill>
              <a:ea typeface="Adirek HC Bold"/>
            </a:endParaRPr>
          </a:p>
        </p:txBody>
      </p:sp>
      <p:sp>
        <p:nvSpPr>
          <p:cNvPr id="23" name="AutoShape 23"/>
          <p:cNvSpPr/>
          <p:nvPr/>
        </p:nvSpPr>
        <p:spPr>
          <a:xfrm>
            <a:off x="2321356" y="4406264"/>
            <a:ext cx="13635584" cy="0"/>
          </a:xfrm>
          <a:prstGeom prst="line">
            <a:avLst/>
          </a:prstGeom>
          <a:ln w="76200" cap="flat">
            <a:solidFill>
              <a:srgbClr val="F6F1E5"/>
            </a:solidFill>
            <a:prstDash val="solid"/>
            <a:headEnd type="none" w="sm" len="sm"/>
            <a:tailEnd type="none" w="sm" len="sm"/>
          </a:ln>
        </p:spPr>
      </p:sp>
      <p:sp>
        <p:nvSpPr>
          <p:cNvPr id="24" name="AutoShape 24"/>
          <p:cNvSpPr/>
          <p:nvPr/>
        </p:nvSpPr>
        <p:spPr>
          <a:xfrm>
            <a:off x="2321356" y="4560253"/>
            <a:ext cx="13635584" cy="0"/>
          </a:xfrm>
          <a:prstGeom prst="line">
            <a:avLst/>
          </a:prstGeom>
          <a:ln w="38100" cap="flat">
            <a:solidFill>
              <a:srgbClr val="F6F1E5"/>
            </a:solidFill>
            <a:prstDash val="solid"/>
            <a:headEnd type="none" w="sm" len="sm"/>
            <a:tailEnd type="none" w="sm" len="sm"/>
          </a:ln>
        </p:spPr>
      </p:sp>
      <p:sp>
        <p:nvSpPr>
          <p:cNvPr id="25" name="Freeform 25"/>
          <p:cNvSpPr/>
          <p:nvPr/>
        </p:nvSpPr>
        <p:spPr>
          <a:xfrm rot="823850" flipH="1">
            <a:off x="8777373" y="3717261"/>
            <a:ext cx="7647606" cy="6143577"/>
          </a:xfrm>
          <a:custGeom>
            <a:avLst/>
            <a:gdLst/>
            <a:ahLst/>
            <a:cxnLst/>
            <a:rect l="l" t="t" r="r" b="b"/>
            <a:pathLst>
              <a:path w="7647606" h="6143577">
                <a:moveTo>
                  <a:pt x="7647606" y="0"/>
                </a:moveTo>
                <a:lnTo>
                  <a:pt x="0" y="0"/>
                </a:lnTo>
                <a:lnTo>
                  <a:pt x="0" y="6143577"/>
                </a:lnTo>
                <a:lnTo>
                  <a:pt x="7647606" y="6143577"/>
                </a:lnTo>
                <a:lnTo>
                  <a:pt x="7647606"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TextBox 26"/>
          <p:cNvSpPr txBox="1"/>
          <p:nvPr/>
        </p:nvSpPr>
        <p:spPr>
          <a:xfrm>
            <a:off x="2168956" y="5100180"/>
            <a:ext cx="7196403" cy="978535"/>
          </a:xfrm>
          <a:prstGeom prst="rect">
            <a:avLst/>
          </a:prstGeom>
        </p:spPr>
        <p:txBody>
          <a:bodyPr lIns="0" tIns="0" rIns="0" bIns="0" rtlCol="0" anchor="t">
            <a:spAutoFit/>
          </a:bodyPr>
          <a:lstStyle/>
          <a:p>
            <a:pPr algn="just">
              <a:lnSpc>
                <a:spcPts val="7635"/>
              </a:lnSpc>
            </a:pPr>
            <a:r>
              <a:rPr lang="en-US" sz="5455" b="1">
                <a:solidFill>
                  <a:srgbClr val="004AAD"/>
                </a:solidFill>
                <a:ea typeface="字由点字大字报" panose="00020600040101010101" charset="-122"/>
              </a:rPr>
              <a:t>信息管理系统</a:t>
            </a:r>
            <a:endParaRPr lang="en-US" sz="5455" b="1">
              <a:solidFill>
                <a:srgbClr val="004AAD"/>
              </a:solidFill>
              <a:ea typeface="字由点字大字报" panose="00020600040101010101" charset="-122"/>
            </a:endParaRPr>
          </a:p>
        </p:txBody>
      </p:sp>
      <p:sp>
        <p:nvSpPr>
          <p:cNvPr id="27" name="TextBox 27"/>
          <p:cNvSpPr txBox="1"/>
          <p:nvPr/>
        </p:nvSpPr>
        <p:spPr>
          <a:xfrm>
            <a:off x="2168956" y="6333246"/>
            <a:ext cx="8312810" cy="430530"/>
          </a:xfrm>
          <a:prstGeom prst="rect">
            <a:avLst/>
          </a:prstGeom>
        </p:spPr>
        <p:txBody>
          <a:bodyPr lIns="0" tIns="0" rIns="0" bIns="0" rtlCol="0" anchor="t">
            <a:spAutoFit/>
          </a:bodyPr>
          <a:lstStyle/>
          <a:p>
            <a:pPr algn="just">
              <a:lnSpc>
                <a:spcPts val="3360"/>
              </a:lnSpc>
              <a:spcBef>
                <a:spcPct val="0"/>
              </a:spcBef>
            </a:pPr>
            <a:r>
              <a:rPr lang="en-US" sz="2400" b="1">
                <a:solidFill>
                  <a:srgbClr val="004AAD"/>
                </a:solidFill>
                <a:ea typeface="思源黑体-超粗体" panose="020B0A00000000000000" charset="-122"/>
              </a:rPr>
              <a:t>小组成员</a:t>
            </a:r>
            <a:r>
              <a:rPr lang="en-US" sz="2400" b="1">
                <a:solidFill>
                  <a:srgbClr val="004AAD"/>
                </a:solidFill>
                <a:ea typeface="思源黑体-超粗体" panose="020B0A00000000000000" charset="-122"/>
              </a:rPr>
              <a:t>：薛茹月 李沛萱 吴琰佳 热合麦 李佳</a:t>
            </a:r>
            <a:endParaRPr lang="en-US" sz="2400" b="1">
              <a:solidFill>
                <a:srgbClr val="004AAD"/>
              </a:solidFill>
              <a:ea typeface="思源黑体-超粗体" panose="020B0A00000000000000" charset="-122"/>
            </a:endParaRPr>
          </a:p>
        </p:txBody>
      </p:sp>
      <p:sp>
        <p:nvSpPr>
          <p:cNvPr id="28" name="AutoShape 28"/>
          <p:cNvSpPr/>
          <p:nvPr/>
        </p:nvSpPr>
        <p:spPr>
          <a:xfrm rot="360000" flipV="1">
            <a:off x="2221661" y="5892926"/>
            <a:ext cx="4156405" cy="449845"/>
          </a:xfrm>
          <a:prstGeom prst="line">
            <a:avLst/>
          </a:prstGeom>
          <a:ln w="76200" cap="rnd">
            <a:solidFill>
              <a:srgbClr val="004AAD"/>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grpSp>
      <p:grpSp>
        <p:nvGrpSpPr>
          <p:cNvPr id="12" name="Group 12"/>
          <p:cNvGrpSpPr/>
          <p:nvPr/>
        </p:nvGrpSpPr>
        <p:grpSpPr>
          <a:xfrm rot="154285">
            <a:off x="724816" y="908516"/>
            <a:ext cx="16881080" cy="8791776"/>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5" name="Freeform 15"/>
          <p:cNvSpPr/>
          <p:nvPr/>
        </p:nvSpPr>
        <p:spPr>
          <a:xfrm>
            <a:off x="684410" y="815727"/>
            <a:ext cx="16881080" cy="8846046"/>
          </a:xfrm>
          <a:custGeom>
            <a:avLst/>
            <a:gdLst/>
            <a:ahLst/>
            <a:cxnLst/>
            <a:rect l="l" t="t" r="r" b="b"/>
            <a:pathLst>
              <a:path w="16881080" h="8846046">
                <a:moveTo>
                  <a:pt x="0" y="0"/>
                </a:moveTo>
                <a:lnTo>
                  <a:pt x="16881080" y="0"/>
                </a:lnTo>
                <a:lnTo>
                  <a:pt x="16881080" y="8846046"/>
                </a:lnTo>
                <a:lnTo>
                  <a:pt x="0" y="8846046"/>
                </a:lnTo>
                <a:lnTo>
                  <a:pt x="0" y="0"/>
                </a:lnTo>
                <a:close/>
              </a:path>
            </a:pathLst>
          </a:custGeom>
          <a:blipFill>
            <a:blip r:embed="rId3">
              <a:extLst>
                <a:ext uri="{96DAC541-7B7A-43D3-8B79-37D633B846F1}">
                  <asvg:svgBlip xmlns:asvg="http://schemas.microsoft.com/office/drawing/2016/SVG/main" r:embed="rId4"/>
                </a:ext>
              </a:extLst>
            </a:blip>
            <a:stretch>
              <a:fillRect l="-7651" t="-13497" r="-7841" b="-10475"/>
            </a:stretch>
          </a:blipFill>
        </p:spPr>
      </p:sp>
      <p:sp>
        <p:nvSpPr>
          <p:cNvPr id="16" name="TextBox 16"/>
          <p:cNvSpPr txBox="1"/>
          <p:nvPr/>
        </p:nvSpPr>
        <p:spPr>
          <a:xfrm>
            <a:off x="1678075" y="1285875"/>
            <a:ext cx="10801567" cy="1730375"/>
          </a:xfrm>
          <a:prstGeom prst="rect">
            <a:avLst/>
          </a:prstGeom>
        </p:spPr>
        <p:txBody>
          <a:bodyPr lIns="0" tIns="0" rIns="0" bIns="0" rtlCol="0" anchor="t">
            <a:spAutoFit/>
          </a:bodyPr>
          <a:lstStyle/>
          <a:p>
            <a:pPr>
              <a:lnSpc>
                <a:spcPts val="13495"/>
              </a:lnSpc>
            </a:pPr>
            <a:r>
              <a:rPr lang="en-US" sz="9640" b="1">
                <a:solidFill>
                  <a:srgbClr val="004AAD"/>
                </a:solidFill>
                <a:ea typeface="Adirek HC Bold"/>
              </a:rPr>
              <a:t>用户注册的实现</a:t>
            </a:r>
            <a:endParaRPr lang="en-US" sz="9640" b="1">
              <a:solidFill>
                <a:srgbClr val="004AAD"/>
              </a:solidFill>
              <a:ea typeface="Adirek HC Bold"/>
            </a:endParaRPr>
          </a:p>
        </p:txBody>
      </p:sp>
      <p:grpSp>
        <p:nvGrpSpPr>
          <p:cNvPr id="17" name="Group 17"/>
          <p:cNvGrpSpPr/>
          <p:nvPr/>
        </p:nvGrpSpPr>
        <p:grpSpPr>
          <a:xfrm rot="0">
            <a:off x="1670050" y="2743200"/>
            <a:ext cx="14825115" cy="183735"/>
            <a:chOff x="0" y="0"/>
            <a:chExt cx="19766820" cy="244980"/>
          </a:xfrm>
        </p:grpSpPr>
        <p:sp>
          <p:nvSpPr>
            <p:cNvPr id="18" name="AutoShape 18"/>
            <p:cNvSpPr/>
            <p:nvPr/>
          </p:nvSpPr>
          <p:spPr>
            <a:xfrm>
              <a:off x="0" y="219580"/>
              <a:ext cx="19738659" cy="0"/>
            </a:xfrm>
            <a:prstGeom prst="line">
              <a:avLst/>
            </a:prstGeom>
            <a:ln w="50800" cap="flat">
              <a:solidFill>
                <a:srgbClr val="004AAD"/>
              </a:solidFill>
              <a:prstDash val="solid"/>
              <a:headEnd type="none" w="sm" len="sm"/>
              <a:tailEnd type="none" w="sm" len="sm"/>
            </a:ln>
          </p:spPr>
        </p:sp>
        <p:sp>
          <p:nvSpPr>
            <p:cNvPr id="19" name="AutoShape 19"/>
            <p:cNvSpPr/>
            <p:nvPr/>
          </p:nvSpPr>
          <p:spPr>
            <a:xfrm>
              <a:off x="11177" y="50800"/>
              <a:ext cx="19755644" cy="0"/>
            </a:xfrm>
            <a:prstGeom prst="line">
              <a:avLst/>
            </a:prstGeom>
            <a:ln w="101600" cap="flat">
              <a:solidFill>
                <a:srgbClr val="004AAD"/>
              </a:solidFill>
              <a:prstDash val="solid"/>
              <a:headEnd type="none" w="sm" len="sm"/>
              <a:tailEnd type="none" w="sm" len="sm"/>
            </a:ln>
          </p:spPr>
        </p:sp>
      </p:grpSp>
      <p:sp>
        <p:nvSpPr>
          <p:cNvPr id="22" name="TextBox 22"/>
          <p:cNvSpPr txBox="1"/>
          <p:nvPr/>
        </p:nvSpPr>
        <p:spPr>
          <a:xfrm>
            <a:off x="6088583" y="5307330"/>
            <a:ext cx="2501423" cy="396240"/>
          </a:xfrm>
          <a:prstGeom prst="rect">
            <a:avLst/>
          </a:prstGeom>
        </p:spPr>
        <p:txBody>
          <a:bodyPr lIns="0" tIns="0" rIns="0" bIns="0" rtlCol="0" anchor="t">
            <a:spAutoFit/>
          </a:bodyPr>
          <a:lstStyle/>
          <a:p>
            <a:pPr>
              <a:lnSpc>
                <a:spcPts val="3360"/>
              </a:lnSpc>
              <a:spcBef>
                <a:spcPct val="0"/>
              </a:spcBef>
            </a:pPr>
            <a:r>
              <a:rPr lang="en-US" sz="2400">
                <a:solidFill>
                  <a:srgbClr val="FFFBF0"/>
                </a:solidFill>
                <a:ea typeface="字由点字大字报" panose="00020600040101010101" charset="-122"/>
              </a:rPr>
              <a:t>宣传资源整合开拓</a:t>
            </a:r>
            <a:endParaRPr lang="en-US" sz="2400">
              <a:solidFill>
                <a:srgbClr val="FFFBF0"/>
              </a:solidFill>
              <a:ea typeface="字由点字大字报" panose="00020600040101010101" charset="-122"/>
            </a:endParaRPr>
          </a:p>
        </p:txBody>
      </p:sp>
      <p:sp>
        <p:nvSpPr>
          <p:cNvPr id="23" name="TextBox 23"/>
          <p:cNvSpPr txBox="1"/>
          <p:nvPr/>
        </p:nvSpPr>
        <p:spPr>
          <a:xfrm>
            <a:off x="12141200" y="3135677"/>
            <a:ext cx="5118100" cy="358775"/>
          </a:xfrm>
          <a:prstGeom prst="rect">
            <a:avLst/>
          </a:prstGeom>
        </p:spPr>
        <p:txBody>
          <a:bodyPr lIns="0" tIns="0" rIns="0" bIns="0" rtlCol="0" anchor="t">
            <a:spAutoFit/>
          </a:bodyPr>
          <a:lstStyle/>
          <a:p>
            <a:pPr>
              <a:lnSpc>
                <a:spcPts val="2800"/>
              </a:lnSpc>
            </a:pPr>
            <a:r>
              <a:rPr lang="en-US" sz="2000" b="1">
                <a:solidFill>
                  <a:srgbClr val="004AAD"/>
                </a:solidFill>
                <a:ea typeface="思源黑体" panose="020B0500000000000000" charset="-122"/>
              </a:rPr>
              <a:t>通过结构体数组实现用户账户密码信息的保存</a:t>
            </a:r>
            <a:endParaRPr lang="en-US" sz="2000" b="1">
              <a:solidFill>
                <a:srgbClr val="004AAD"/>
              </a:solidFill>
              <a:ea typeface="思源黑体" panose="020B0500000000000000" charset="-122"/>
            </a:endParaRPr>
          </a:p>
        </p:txBody>
      </p:sp>
      <p:pic>
        <p:nvPicPr>
          <p:cNvPr id="25" name="图片 24"/>
          <p:cNvPicPr>
            <a:picLocks noChangeAspect="1"/>
          </p:cNvPicPr>
          <p:nvPr>
            <p:custDataLst>
              <p:tags r:id="rId5"/>
            </p:custDataLst>
          </p:nvPr>
        </p:nvPicPr>
        <p:blipFill>
          <a:blip r:embed="rId6"/>
          <a:stretch>
            <a:fillRect/>
          </a:stretch>
        </p:blipFill>
        <p:spPr>
          <a:xfrm>
            <a:off x="1447800" y="2977515"/>
            <a:ext cx="6226810" cy="6395085"/>
          </a:xfrm>
          <a:prstGeom prst="rect">
            <a:avLst/>
          </a:prstGeom>
        </p:spPr>
      </p:pic>
      <p:pic>
        <p:nvPicPr>
          <p:cNvPr id="26" name="图片 25"/>
          <p:cNvPicPr>
            <a:picLocks noChangeAspect="1"/>
          </p:cNvPicPr>
          <p:nvPr>
            <p:custDataLst>
              <p:tags r:id="rId7"/>
            </p:custDataLst>
          </p:nvPr>
        </p:nvPicPr>
        <p:blipFill>
          <a:blip r:embed="rId8"/>
          <a:stretch>
            <a:fillRect/>
          </a:stretch>
        </p:blipFill>
        <p:spPr>
          <a:xfrm>
            <a:off x="7620000" y="3543300"/>
            <a:ext cx="6715125" cy="33432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grpSp>
      <p:grpSp>
        <p:nvGrpSpPr>
          <p:cNvPr id="12" name="Group 12"/>
          <p:cNvGrpSpPr/>
          <p:nvPr/>
        </p:nvGrpSpPr>
        <p:grpSpPr>
          <a:xfrm rot="154285">
            <a:off x="724816" y="908516"/>
            <a:ext cx="16881080" cy="8791776"/>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5" name="Freeform 15"/>
          <p:cNvSpPr/>
          <p:nvPr/>
        </p:nvSpPr>
        <p:spPr>
          <a:xfrm>
            <a:off x="837973" y="419100"/>
            <a:ext cx="16881080" cy="8846046"/>
          </a:xfrm>
          <a:custGeom>
            <a:avLst/>
            <a:gdLst/>
            <a:ahLst/>
            <a:cxnLst/>
            <a:rect l="l" t="t" r="r" b="b"/>
            <a:pathLst>
              <a:path w="16881080" h="8846046">
                <a:moveTo>
                  <a:pt x="0" y="0"/>
                </a:moveTo>
                <a:lnTo>
                  <a:pt x="16881080" y="0"/>
                </a:lnTo>
                <a:lnTo>
                  <a:pt x="16881080" y="8846047"/>
                </a:lnTo>
                <a:lnTo>
                  <a:pt x="0" y="8846047"/>
                </a:lnTo>
                <a:lnTo>
                  <a:pt x="0" y="0"/>
                </a:lnTo>
                <a:close/>
              </a:path>
            </a:pathLst>
          </a:custGeom>
          <a:blipFill>
            <a:blip r:embed="rId2"/>
            <a:stretch>
              <a:fillRect l="-7651" t="-13497" r="-7841" b="-10475"/>
            </a:stretch>
          </a:blipFill>
        </p:spPr>
      </p:sp>
      <p:grpSp>
        <p:nvGrpSpPr>
          <p:cNvPr id="16" name="Group 16"/>
          <p:cNvGrpSpPr/>
          <p:nvPr/>
        </p:nvGrpSpPr>
        <p:grpSpPr>
          <a:xfrm rot="0">
            <a:off x="1670050" y="2743200"/>
            <a:ext cx="14825115" cy="183735"/>
            <a:chOff x="0" y="0"/>
            <a:chExt cx="19766820" cy="244980"/>
          </a:xfrm>
        </p:grpSpPr>
        <p:sp>
          <p:nvSpPr>
            <p:cNvPr id="17" name="AutoShape 17"/>
            <p:cNvSpPr/>
            <p:nvPr/>
          </p:nvSpPr>
          <p:spPr>
            <a:xfrm>
              <a:off x="0" y="219580"/>
              <a:ext cx="19738659" cy="0"/>
            </a:xfrm>
            <a:prstGeom prst="line">
              <a:avLst/>
            </a:prstGeom>
            <a:ln w="50800" cap="flat">
              <a:solidFill>
                <a:srgbClr val="004AAD"/>
              </a:solidFill>
              <a:prstDash val="solid"/>
              <a:headEnd type="none" w="sm" len="sm"/>
              <a:tailEnd type="none" w="sm" len="sm"/>
            </a:ln>
          </p:spPr>
        </p:sp>
        <p:sp>
          <p:nvSpPr>
            <p:cNvPr id="18" name="AutoShape 18"/>
            <p:cNvSpPr/>
            <p:nvPr/>
          </p:nvSpPr>
          <p:spPr>
            <a:xfrm>
              <a:off x="11177" y="50800"/>
              <a:ext cx="19755644" cy="0"/>
            </a:xfrm>
            <a:prstGeom prst="line">
              <a:avLst/>
            </a:prstGeom>
            <a:ln w="101600" cap="flat">
              <a:solidFill>
                <a:srgbClr val="004AAD"/>
              </a:solidFill>
              <a:prstDash val="solid"/>
              <a:headEnd type="none" w="sm" len="sm"/>
              <a:tailEnd type="none" w="sm" len="sm"/>
            </a:ln>
          </p:spPr>
        </p:sp>
      </p:grpSp>
      <p:sp>
        <p:nvSpPr>
          <p:cNvPr id="22" name="TextBox 22"/>
          <p:cNvSpPr txBox="1"/>
          <p:nvPr/>
        </p:nvSpPr>
        <p:spPr>
          <a:xfrm>
            <a:off x="1536700" y="1682470"/>
            <a:ext cx="16169887" cy="1122045"/>
          </a:xfrm>
          <a:prstGeom prst="rect">
            <a:avLst/>
          </a:prstGeom>
        </p:spPr>
        <p:txBody>
          <a:bodyPr lIns="0" tIns="0" rIns="0" bIns="0" rtlCol="0" anchor="t">
            <a:spAutoFit/>
          </a:bodyPr>
          <a:lstStyle/>
          <a:p>
            <a:pPr>
              <a:lnSpc>
                <a:spcPts val="8750"/>
              </a:lnSpc>
            </a:pPr>
            <a:r>
              <a:rPr lang="en-US" sz="6250" b="1">
                <a:solidFill>
                  <a:srgbClr val="004AAD"/>
                </a:solidFill>
                <a:ea typeface="Adirek HC Bold"/>
              </a:rPr>
              <a:t>管理员账户的定义以及删除用户功能的实现</a:t>
            </a:r>
            <a:endParaRPr lang="en-US" sz="6250" b="1">
              <a:solidFill>
                <a:srgbClr val="004AAD"/>
              </a:solidFill>
              <a:ea typeface="Adirek HC Bold"/>
            </a:endParaRPr>
          </a:p>
        </p:txBody>
      </p:sp>
      <p:sp>
        <p:nvSpPr>
          <p:cNvPr id="23" name="TextBox 23"/>
          <p:cNvSpPr txBox="1"/>
          <p:nvPr/>
        </p:nvSpPr>
        <p:spPr>
          <a:xfrm>
            <a:off x="10979150" y="3352800"/>
            <a:ext cx="6705600" cy="1200785"/>
          </a:xfrm>
          <a:prstGeom prst="rect">
            <a:avLst/>
          </a:prstGeom>
        </p:spPr>
        <p:txBody>
          <a:bodyPr lIns="0" tIns="0" rIns="0" bIns="0" rtlCol="0" anchor="t">
            <a:noAutofit/>
          </a:bodyPr>
          <a:lstStyle/>
          <a:p>
            <a:pPr>
              <a:lnSpc>
                <a:spcPts val="3075"/>
              </a:lnSpc>
            </a:pPr>
            <a:r>
              <a:rPr lang="en-US" sz="2195" b="1">
                <a:solidFill>
                  <a:srgbClr val="004AAD"/>
                </a:solidFill>
                <a:ea typeface="Adirek HC Bold"/>
              </a:rPr>
              <a:t>遍历存用户数据的结构体数组，寻找所要删除的用户信息，并删除。（注：只有管理员能调用此函数）</a:t>
            </a:r>
            <a:endParaRPr lang="en-US" sz="2195" b="1">
              <a:solidFill>
                <a:srgbClr val="004AAD"/>
              </a:solidFill>
              <a:ea typeface="Adirek HC Bold"/>
            </a:endParaRPr>
          </a:p>
        </p:txBody>
      </p:sp>
      <p:sp>
        <p:nvSpPr>
          <p:cNvPr id="24" name="TextBox 24"/>
          <p:cNvSpPr txBox="1"/>
          <p:nvPr/>
        </p:nvSpPr>
        <p:spPr>
          <a:xfrm>
            <a:off x="10434955" y="4082415"/>
            <a:ext cx="7216775" cy="1526540"/>
          </a:xfrm>
          <a:prstGeom prst="rect">
            <a:avLst/>
          </a:prstGeom>
        </p:spPr>
        <p:txBody>
          <a:bodyPr lIns="0" tIns="0" rIns="0" bIns="0" rtlCol="0" anchor="t">
            <a:noAutofit/>
          </a:bodyPr>
          <a:lstStyle/>
          <a:p>
            <a:pPr>
              <a:lnSpc>
                <a:spcPts val="3180"/>
              </a:lnSpc>
            </a:pPr>
            <a:r>
              <a:rPr lang="en-US" sz="2270" b="1">
                <a:solidFill>
                  <a:srgbClr val="004AAD"/>
                </a:solidFill>
                <a:ea typeface="Adirek HC Bold"/>
              </a:rPr>
              <a:t>创建相同的结构体数组来辅助用户信息删除后的原数组进行下标的改变</a:t>
            </a:r>
            <a:endParaRPr lang="en-US" sz="2270" b="1">
              <a:solidFill>
                <a:srgbClr val="004AAD"/>
              </a:solidFill>
              <a:ea typeface="Adirek HC Bold"/>
            </a:endParaRPr>
          </a:p>
        </p:txBody>
      </p:sp>
      <p:pic>
        <p:nvPicPr>
          <p:cNvPr id="27" name="图片 26"/>
          <p:cNvPicPr>
            <a:picLocks noChangeAspect="1"/>
          </p:cNvPicPr>
          <p:nvPr>
            <p:custDataLst>
              <p:tags r:id="rId3"/>
            </p:custDataLst>
          </p:nvPr>
        </p:nvPicPr>
        <p:blipFill>
          <a:blip r:embed="rId4"/>
          <a:stretch>
            <a:fillRect/>
          </a:stretch>
        </p:blipFill>
        <p:spPr>
          <a:xfrm>
            <a:off x="1371600" y="3162300"/>
            <a:ext cx="4095115" cy="6227445"/>
          </a:xfrm>
          <a:prstGeom prst="rect">
            <a:avLst/>
          </a:prstGeom>
        </p:spPr>
      </p:pic>
      <p:pic>
        <p:nvPicPr>
          <p:cNvPr id="28" name="图片 27"/>
          <p:cNvPicPr>
            <a:picLocks noChangeAspect="1"/>
          </p:cNvPicPr>
          <p:nvPr>
            <p:custDataLst>
              <p:tags r:id="rId5"/>
            </p:custDataLst>
          </p:nvPr>
        </p:nvPicPr>
        <p:blipFill>
          <a:blip r:embed="rId6"/>
          <a:stretch>
            <a:fillRect/>
          </a:stretch>
        </p:blipFill>
        <p:spPr>
          <a:xfrm>
            <a:off x="4343400" y="3114675"/>
            <a:ext cx="5517515" cy="64700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grpSp>
      <p:grpSp>
        <p:nvGrpSpPr>
          <p:cNvPr id="12" name="Group 12"/>
          <p:cNvGrpSpPr/>
          <p:nvPr/>
        </p:nvGrpSpPr>
        <p:grpSpPr>
          <a:xfrm rot="154285">
            <a:off x="724816" y="908516"/>
            <a:ext cx="16881080" cy="8791776"/>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5" name="Freeform 15"/>
          <p:cNvSpPr/>
          <p:nvPr/>
        </p:nvSpPr>
        <p:spPr>
          <a:xfrm>
            <a:off x="684410" y="665867"/>
            <a:ext cx="16881080" cy="8846046"/>
          </a:xfrm>
          <a:custGeom>
            <a:avLst/>
            <a:gdLst/>
            <a:ahLst/>
            <a:cxnLst/>
            <a:rect l="l" t="t" r="r" b="b"/>
            <a:pathLst>
              <a:path w="16881080" h="8846046">
                <a:moveTo>
                  <a:pt x="0" y="0"/>
                </a:moveTo>
                <a:lnTo>
                  <a:pt x="16881080" y="0"/>
                </a:lnTo>
                <a:lnTo>
                  <a:pt x="16881080" y="8846046"/>
                </a:lnTo>
                <a:lnTo>
                  <a:pt x="0" y="8846046"/>
                </a:lnTo>
                <a:lnTo>
                  <a:pt x="0" y="0"/>
                </a:lnTo>
                <a:close/>
              </a:path>
            </a:pathLst>
          </a:custGeom>
          <a:blipFill>
            <a:blip r:embed="rId2"/>
            <a:stretch>
              <a:fillRect l="-7651" t="-13497" r="-7841" b="-10475"/>
            </a:stretch>
          </a:blipFill>
        </p:spPr>
      </p:sp>
      <p:grpSp>
        <p:nvGrpSpPr>
          <p:cNvPr id="16" name="Group 16"/>
          <p:cNvGrpSpPr/>
          <p:nvPr/>
        </p:nvGrpSpPr>
        <p:grpSpPr>
          <a:xfrm rot="0">
            <a:off x="1712392" y="2708482"/>
            <a:ext cx="14825115" cy="183735"/>
            <a:chOff x="0" y="0"/>
            <a:chExt cx="19766820" cy="244980"/>
          </a:xfrm>
        </p:grpSpPr>
        <p:sp>
          <p:nvSpPr>
            <p:cNvPr id="17" name="AutoShape 17"/>
            <p:cNvSpPr/>
            <p:nvPr/>
          </p:nvSpPr>
          <p:spPr>
            <a:xfrm>
              <a:off x="0" y="219580"/>
              <a:ext cx="19738659" cy="0"/>
            </a:xfrm>
            <a:prstGeom prst="line">
              <a:avLst/>
            </a:prstGeom>
            <a:ln w="50800" cap="flat">
              <a:solidFill>
                <a:srgbClr val="004AAD"/>
              </a:solidFill>
              <a:prstDash val="solid"/>
              <a:headEnd type="none" w="sm" len="sm"/>
              <a:tailEnd type="none" w="sm" len="sm"/>
            </a:ln>
          </p:spPr>
        </p:sp>
        <p:sp>
          <p:nvSpPr>
            <p:cNvPr id="18" name="AutoShape 18"/>
            <p:cNvSpPr/>
            <p:nvPr/>
          </p:nvSpPr>
          <p:spPr>
            <a:xfrm>
              <a:off x="11177" y="50800"/>
              <a:ext cx="19755644" cy="0"/>
            </a:xfrm>
            <a:prstGeom prst="line">
              <a:avLst/>
            </a:prstGeom>
            <a:ln w="101600" cap="flat">
              <a:solidFill>
                <a:srgbClr val="004AAD"/>
              </a:solidFill>
              <a:prstDash val="solid"/>
              <a:headEnd type="none" w="sm" len="sm"/>
              <a:tailEnd type="none" w="sm" len="sm"/>
            </a:ln>
          </p:spPr>
        </p:sp>
      </p:grpSp>
      <p:sp>
        <p:nvSpPr>
          <p:cNvPr id="22" name="TextBox 22"/>
          <p:cNvSpPr txBox="1"/>
          <p:nvPr/>
        </p:nvSpPr>
        <p:spPr>
          <a:xfrm>
            <a:off x="1712392" y="1067422"/>
            <a:ext cx="11738738" cy="1730375"/>
          </a:xfrm>
          <a:prstGeom prst="rect">
            <a:avLst/>
          </a:prstGeom>
        </p:spPr>
        <p:txBody>
          <a:bodyPr lIns="0" tIns="0" rIns="0" bIns="0" rtlCol="0" anchor="t">
            <a:spAutoFit/>
          </a:bodyPr>
          <a:lstStyle/>
          <a:p>
            <a:pPr>
              <a:lnSpc>
                <a:spcPts val="13495"/>
              </a:lnSpc>
            </a:pPr>
            <a:r>
              <a:rPr lang="en-US" sz="9640" b="1">
                <a:solidFill>
                  <a:srgbClr val="004AAD"/>
                </a:solidFill>
                <a:ea typeface="Adirek HC Bold"/>
              </a:rPr>
              <a:t>管理员与用户的登录</a:t>
            </a:r>
            <a:endParaRPr lang="en-US" sz="9640" b="1">
              <a:solidFill>
                <a:srgbClr val="004AAD"/>
              </a:solidFill>
              <a:ea typeface="Adirek HC Bold"/>
            </a:endParaRPr>
          </a:p>
        </p:txBody>
      </p:sp>
      <p:sp>
        <p:nvSpPr>
          <p:cNvPr id="23" name="TextBox 23"/>
          <p:cNvSpPr txBox="1"/>
          <p:nvPr/>
        </p:nvSpPr>
        <p:spPr>
          <a:xfrm>
            <a:off x="2568359" y="5511626"/>
            <a:ext cx="514782" cy="677884"/>
          </a:xfrm>
          <a:prstGeom prst="rect">
            <a:avLst/>
          </a:prstGeom>
        </p:spPr>
        <p:txBody>
          <a:bodyPr lIns="0" tIns="0" rIns="0" bIns="0" rtlCol="0" anchor="t">
            <a:spAutoFit/>
          </a:bodyPr>
          <a:lstStyle/>
          <a:p>
            <a:pPr algn="r">
              <a:lnSpc>
                <a:spcPts val="5560"/>
              </a:lnSpc>
            </a:pPr>
            <a:r>
              <a:rPr lang="en-US" sz="3970">
                <a:solidFill>
                  <a:srgbClr val="FFFBF0"/>
                </a:solidFill>
                <a:latin typeface="Adirek HC"/>
              </a:rPr>
              <a:t>01</a:t>
            </a:r>
            <a:endParaRPr lang="en-US" sz="3970">
              <a:solidFill>
                <a:srgbClr val="FFFBF0"/>
              </a:solidFill>
              <a:latin typeface="Adirek HC"/>
            </a:endParaRPr>
          </a:p>
        </p:txBody>
      </p:sp>
      <p:sp>
        <p:nvSpPr>
          <p:cNvPr id="24" name="TextBox 24"/>
          <p:cNvSpPr txBox="1"/>
          <p:nvPr/>
        </p:nvSpPr>
        <p:spPr>
          <a:xfrm>
            <a:off x="4673508" y="5017092"/>
            <a:ext cx="514782" cy="677884"/>
          </a:xfrm>
          <a:prstGeom prst="rect">
            <a:avLst/>
          </a:prstGeom>
        </p:spPr>
        <p:txBody>
          <a:bodyPr lIns="0" tIns="0" rIns="0" bIns="0" rtlCol="0" anchor="t">
            <a:spAutoFit/>
          </a:bodyPr>
          <a:lstStyle/>
          <a:p>
            <a:pPr algn="r">
              <a:lnSpc>
                <a:spcPts val="5560"/>
              </a:lnSpc>
            </a:pPr>
            <a:r>
              <a:rPr lang="en-US" sz="3970">
                <a:solidFill>
                  <a:srgbClr val="FFFBF0"/>
                </a:solidFill>
                <a:latin typeface="Adirek HC"/>
              </a:rPr>
              <a:t>02</a:t>
            </a:r>
            <a:endParaRPr lang="en-US" sz="3970">
              <a:solidFill>
                <a:srgbClr val="FFFBF0"/>
              </a:solidFill>
              <a:latin typeface="Adirek HC"/>
            </a:endParaRPr>
          </a:p>
        </p:txBody>
      </p:sp>
      <p:sp>
        <p:nvSpPr>
          <p:cNvPr id="25" name="TextBox 25"/>
          <p:cNvSpPr txBox="1"/>
          <p:nvPr/>
        </p:nvSpPr>
        <p:spPr>
          <a:xfrm>
            <a:off x="6716689" y="4503716"/>
            <a:ext cx="514782" cy="677884"/>
          </a:xfrm>
          <a:prstGeom prst="rect">
            <a:avLst/>
          </a:prstGeom>
        </p:spPr>
        <p:txBody>
          <a:bodyPr lIns="0" tIns="0" rIns="0" bIns="0" rtlCol="0" anchor="t">
            <a:spAutoFit/>
          </a:bodyPr>
          <a:lstStyle/>
          <a:p>
            <a:pPr algn="r">
              <a:lnSpc>
                <a:spcPts val="5560"/>
              </a:lnSpc>
            </a:pPr>
            <a:r>
              <a:rPr lang="en-US" sz="3970">
                <a:solidFill>
                  <a:srgbClr val="FFFBF0"/>
                </a:solidFill>
                <a:latin typeface="Adirek HC"/>
              </a:rPr>
              <a:t>03</a:t>
            </a:r>
            <a:endParaRPr lang="en-US" sz="3970">
              <a:solidFill>
                <a:srgbClr val="FFFBF0"/>
              </a:solidFill>
              <a:latin typeface="Adirek HC"/>
            </a:endParaRPr>
          </a:p>
        </p:txBody>
      </p:sp>
      <p:pic>
        <p:nvPicPr>
          <p:cNvPr id="26" name="图片 25"/>
          <p:cNvPicPr>
            <a:picLocks noChangeAspect="1"/>
          </p:cNvPicPr>
          <p:nvPr>
            <p:custDataLst>
              <p:tags r:id="rId3"/>
            </p:custDataLst>
          </p:nvPr>
        </p:nvPicPr>
        <p:blipFill>
          <a:blip r:embed="rId4"/>
          <a:stretch>
            <a:fillRect/>
          </a:stretch>
        </p:blipFill>
        <p:spPr>
          <a:xfrm>
            <a:off x="914400" y="2933700"/>
            <a:ext cx="7572375" cy="3619500"/>
          </a:xfrm>
          <a:prstGeom prst="rect">
            <a:avLst/>
          </a:prstGeom>
        </p:spPr>
      </p:pic>
      <p:pic>
        <p:nvPicPr>
          <p:cNvPr id="27" name="图片 26"/>
          <p:cNvPicPr>
            <a:picLocks noChangeAspect="1"/>
          </p:cNvPicPr>
          <p:nvPr>
            <p:custDataLst>
              <p:tags r:id="rId5"/>
            </p:custDataLst>
          </p:nvPr>
        </p:nvPicPr>
        <p:blipFill>
          <a:blip r:embed="rId6"/>
          <a:stretch>
            <a:fillRect/>
          </a:stretch>
        </p:blipFill>
        <p:spPr>
          <a:xfrm>
            <a:off x="6400800" y="2676525"/>
            <a:ext cx="10791825" cy="3876675"/>
          </a:xfrm>
          <a:prstGeom prst="rect">
            <a:avLst/>
          </a:prstGeom>
        </p:spPr>
      </p:pic>
      <p:pic>
        <p:nvPicPr>
          <p:cNvPr id="28" name="图片 27"/>
          <p:cNvPicPr>
            <a:picLocks noChangeAspect="1"/>
          </p:cNvPicPr>
          <p:nvPr>
            <p:custDataLst>
              <p:tags r:id="rId7"/>
            </p:custDataLst>
          </p:nvPr>
        </p:nvPicPr>
        <p:blipFill>
          <a:blip r:embed="rId8"/>
          <a:stretch>
            <a:fillRect/>
          </a:stretch>
        </p:blipFill>
        <p:spPr>
          <a:xfrm>
            <a:off x="6716395" y="6438900"/>
            <a:ext cx="8181975" cy="8096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grpSp>
      <p:grpSp>
        <p:nvGrpSpPr>
          <p:cNvPr id="12" name="Group 12"/>
          <p:cNvGrpSpPr/>
          <p:nvPr/>
        </p:nvGrpSpPr>
        <p:grpSpPr>
          <a:xfrm rot="154285">
            <a:off x="1280999" y="1090155"/>
            <a:ext cx="15801646" cy="8229600"/>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DBD6CC"/>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312307">
            <a:off x="1243177" y="1028700"/>
            <a:ext cx="15801646" cy="8229600"/>
            <a:chOff x="0" y="0"/>
            <a:chExt cx="4161750" cy="2167467"/>
          </a:xfrm>
        </p:grpSpPr>
        <p:sp>
          <p:nvSpPr>
            <p:cNvPr id="16" name="Freeform 16"/>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7" name="TextBox 17"/>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8" name="Freeform 18"/>
          <p:cNvSpPr/>
          <p:nvPr/>
        </p:nvSpPr>
        <p:spPr>
          <a:xfrm>
            <a:off x="1243177" y="1003300"/>
            <a:ext cx="15801646" cy="8280400"/>
          </a:xfrm>
          <a:custGeom>
            <a:avLst/>
            <a:gdLst/>
            <a:ahLst/>
            <a:cxnLst/>
            <a:rect l="l" t="t" r="r" b="b"/>
            <a:pathLst>
              <a:path w="15801646" h="8280400">
                <a:moveTo>
                  <a:pt x="0" y="0"/>
                </a:moveTo>
                <a:lnTo>
                  <a:pt x="15801646" y="0"/>
                </a:lnTo>
                <a:lnTo>
                  <a:pt x="15801646" y="8280400"/>
                </a:lnTo>
                <a:lnTo>
                  <a:pt x="0" y="8280400"/>
                </a:lnTo>
                <a:lnTo>
                  <a:pt x="0" y="0"/>
                </a:lnTo>
                <a:close/>
              </a:path>
            </a:pathLst>
          </a:custGeom>
          <a:blipFill>
            <a:blip r:embed="rId2"/>
            <a:stretch>
              <a:fillRect l="-7651" t="-13497" r="-7841" b="-10475"/>
            </a:stretch>
          </a:blipFill>
        </p:spPr>
      </p:sp>
      <p:sp>
        <p:nvSpPr>
          <p:cNvPr id="19" name="TextBox 19"/>
          <p:cNvSpPr txBox="1"/>
          <p:nvPr/>
        </p:nvSpPr>
        <p:spPr>
          <a:xfrm>
            <a:off x="4885109" y="4134425"/>
            <a:ext cx="8517782" cy="1615440"/>
          </a:xfrm>
          <a:prstGeom prst="rect">
            <a:avLst/>
          </a:prstGeom>
        </p:spPr>
        <p:txBody>
          <a:bodyPr lIns="0" tIns="0" rIns="0" bIns="0" rtlCol="0" anchor="t">
            <a:spAutoFit/>
          </a:bodyPr>
          <a:lstStyle/>
          <a:p>
            <a:pPr algn="ctr">
              <a:lnSpc>
                <a:spcPts val="12600"/>
              </a:lnSpc>
            </a:pPr>
            <a:r>
              <a:rPr lang="en-US" sz="9000" b="1">
                <a:solidFill>
                  <a:srgbClr val="004AAD"/>
                </a:solidFill>
                <a:ea typeface="字由点字大字报" panose="00020600040101010101" charset="-122"/>
              </a:rPr>
              <a:t>信息的增删</a:t>
            </a:r>
            <a:endParaRPr lang="en-US" sz="9000" b="1">
              <a:solidFill>
                <a:srgbClr val="004AAD"/>
              </a:solidFill>
              <a:ea typeface="字由点字大字报" panose="00020600040101010101" charset="-122"/>
            </a:endParaRPr>
          </a:p>
        </p:txBody>
      </p:sp>
      <p:grpSp>
        <p:nvGrpSpPr>
          <p:cNvPr id="20" name="Group 20"/>
          <p:cNvGrpSpPr/>
          <p:nvPr/>
        </p:nvGrpSpPr>
        <p:grpSpPr>
          <a:xfrm rot="0">
            <a:off x="11525465" y="4991675"/>
            <a:ext cx="5028324" cy="4194220"/>
            <a:chOff x="0" y="0"/>
            <a:chExt cx="6704432" cy="5592293"/>
          </a:xfrm>
        </p:grpSpPr>
        <p:sp>
          <p:nvSpPr>
            <p:cNvPr id="21" name="Freeform 21"/>
            <p:cNvSpPr/>
            <p:nvPr/>
          </p:nvSpPr>
          <p:spPr>
            <a:xfrm rot="-1536842">
              <a:off x="410373" y="1112771"/>
              <a:ext cx="5883686" cy="3236027"/>
            </a:xfrm>
            <a:custGeom>
              <a:avLst/>
              <a:gdLst/>
              <a:ahLst/>
              <a:cxnLst/>
              <a:rect l="l" t="t" r="r" b="b"/>
              <a:pathLst>
                <a:path w="5883686" h="3236027">
                  <a:moveTo>
                    <a:pt x="0" y="0"/>
                  </a:moveTo>
                  <a:lnTo>
                    <a:pt x="5883686" y="0"/>
                  </a:lnTo>
                  <a:lnTo>
                    <a:pt x="5883686" y="3236027"/>
                  </a:lnTo>
                  <a:lnTo>
                    <a:pt x="0" y="3236027"/>
                  </a:lnTo>
                  <a:lnTo>
                    <a:pt x="0" y="0"/>
                  </a:lnTo>
                  <a:close/>
                </a:path>
              </a:pathLst>
            </a:custGeom>
            <a:blipFill>
              <a:blip r:embed="rId3"/>
              <a:stretch>
                <a:fillRect/>
              </a:stretch>
            </a:blipFill>
          </p:spPr>
        </p:sp>
        <p:grpSp>
          <p:nvGrpSpPr>
            <p:cNvPr id="22" name="Group 22"/>
            <p:cNvGrpSpPr/>
            <p:nvPr/>
          </p:nvGrpSpPr>
          <p:grpSpPr>
            <a:xfrm rot="0">
              <a:off x="1240059" y="5330844"/>
              <a:ext cx="4224314" cy="261449"/>
              <a:chOff x="0" y="0"/>
              <a:chExt cx="812800" cy="50305"/>
            </a:xfrm>
          </p:grpSpPr>
          <p:sp>
            <p:nvSpPr>
              <p:cNvPr id="23" name="Freeform 23"/>
              <p:cNvSpPr/>
              <p:nvPr/>
            </p:nvSpPr>
            <p:spPr>
              <a:xfrm>
                <a:off x="0" y="0"/>
                <a:ext cx="812800" cy="50305"/>
              </a:xfrm>
              <a:custGeom>
                <a:avLst/>
                <a:gdLst/>
                <a:ahLst/>
                <a:cxnLst/>
                <a:rect l="l" t="t" r="r" b="b"/>
                <a:pathLst>
                  <a:path w="812800" h="50305">
                    <a:moveTo>
                      <a:pt x="406400" y="0"/>
                    </a:moveTo>
                    <a:cubicBezTo>
                      <a:pt x="181951" y="0"/>
                      <a:pt x="0" y="11261"/>
                      <a:pt x="0" y="25153"/>
                    </a:cubicBezTo>
                    <a:cubicBezTo>
                      <a:pt x="0" y="39044"/>
                      <a:pt x="181951" y="50305"/>
                      <a:pt x="406400" y="50305"/>
                    </a:cubicBezTo>
                    <a:cubicBezTo>
                      <a:pt x="630849" y="50305"/>
                      <a:pt x="812800" y="39044"/>
                      <a:pt x="812800" y="25153"/>
                    </a:cubicBezTo>
                    <a:cubicBezTo>
                      <a:pt x="812800" y="11261"/>
                      <a:pt x="630849" y="0"/>
                      <a:pt x="406400" y="0"/>
                    </a:cubicBezTo>
                    <a:close/>
                  </a:path>
                </a:pathLst>
              </a:custGeom>
              <a:solidFill>
                <a:srgbClr val="004AAD"/>
              </a:solidFill>
            </p:spPr>
          </p:sp>
          <p:sp>
            <p:nvSpPr>
              <p:cNvPr id="24" name="TextBox 24"/>
              <p:cNvSpPr txBox="1"/>
              <p:nvPr/>
            </p:nvSpPr>
            <p:spPr>
              <a:xfrm>
                <a:off x="76200" y="-23859"/>
                <a:ext cx="660400" cy="69448"/>
              </a:xfrm>
              <a:prstGeom prst="rect">
                <a:avLst/>
              </a:prstGeom>
            </p:spPr>
            <p:txBody>
              <a:bodyPr lIns="50800" tIns="50800" rIns="50800" bIns="50800" rtlCol="0" anchor="ctr"/>
              <a:lstStyle/>
              <a:p>
                <a:pPr algn="ctr">
                  <a:lnSpc>
                    <a:spcPts val="2660"/>
                  </a:lnSpc>
                </a:pPr>
              </a:p>
            </p:txBody>
          </p:sp>
        </p:grpSp>
      </p:grpSp>
      <p:sp>
        <p:nvSpPr>
          <p:cNvPr id="25" name="TextBox 25"/>
          <p:cNvSpPr txBox="1"/>
          <p:nvPr/>
        </p:nvSpPr>
        <p:spPr>
          <a:xfrm>
            <a:off x="1536700" y="8722023"/>
            <a:ext cx="8384302" cy="427990"/>
          </a:xfrm>
          <a:prstGeom prst="rect">
            <a:avLst/>
          </a:prstGeom>
        </p:spPr>
        <p:txBody>
          <a:bodyPr lIns="0" tIns="0" rIns="0" bIns="0" rtlCol="0" anchor="t">
            <a:spAutoFit/>
          </a:bodyPr>
          <a:lstStyle/>
          <a:p>
            <a:pPr>
              <a:lnSpc>
                <a:spcPts val="3340"/>
              </a:lnSpc>
            </a:pPr>
            <a:r>
              <a:rPr lang="en-US" sz="2385" b="1">
                <a:solidFill>
                  <a:srgbClr val="004AAD"/>
                </a:solidFill>
                <a:ea typeface="思源黑体" panose="020B0500000000000000" charset="-122"/>
              </a:rPr>
              <a:t>本部分负责人：吴琰佳</a:t>
            </a:r>
            <a:endParaRPr lang="en-US" sz="2385" b="1">
              <a:solidFill>
                <a:srgbClr val="004AAD"/>
              </a:solidFill>
              <a:ea typeface="思源黑体" panose="020B0500000000000000"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grpSp>
      <p:grpSp>
        <p:nvGrpSpPr>
          <p:cNvPr id="12" name="Group 12"/>
          <p:cNvGrpSpPr/>
          <p:nvPr/>
        </p:nvGrpSpPr>
        <p:grpSpPr>
          <a:xfrm rot="154285">
            <a:off x="724816" y="908516"/>
            <a:ext cx="16881080" cy="8791776"/>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5" name="Freeform 15"/>
          <p:cNvSpPr/>
          <p:nvPr/>
        </p:nvSpPr>
        <p:spPr>
          <a:xfrm>
            <a:off x="536094" y="720477"/>
            <a:ext cx="16881080" cy="8846046"/>
          </a:xfrm>
          <a:custGeom>
            <a:avLst/>
            <a:gdLst/>
            <a:ahLst/>
            <a:cxnLst/>
            <a:rect l="l" t="t" r="r" b="b"/>
            <a:pathLst>
              <a:path w="16881080" h="8846046">
                <a:moveTo>
                  <a:pt x="0" y="0"/>
                </a:moveTo>
                <a:lnTo>
                  <a:pt x="16881080" y="0"/>
                </a:lnTo>
                <a:lnTo>
                  <a:pt x="16881080" y="8846046"/>
                </a:lnTo>
                <a:lnTo>
                  <a:pt x="0" y="8846046"/>
                </a:lnTo>
                <a:lnTo>
                  <a:pt x="0" y="0"/>
                </a:lnTo>
                <a:close/>
              </a:path>
            </a:pathLst>
          </a:custGeom>
          <a:blipFill>
            <a:blip r:embed="rId2"/>
            <a:stretch>
              <a:fillRect l="-7651" t="-13497" r="-7841" b="-10475"/>
            </a:stretch>
          </a:blipFill>
        </p:spPr>
      </p:sp>
      <p:sp>
        <p:nvSpPr>
          <p:cNvPr id="16" name="TextBox 16"/>
          <p:cNvSpPr txBox="1"/>
          <p:nvPr/>
        </p:nvSpPr>
        <p:spPr>
          <a:xfrm>
            <a:off x="1631950" y="1257300"/>
            <a:ext cx="10823055" cy="1615440"/>
          </a:xfrm>
          <a:prstGeom prst="rect">
            <a:avLst/>
          </a:prstGeom>
        </p:spPr>
        <p:txBody>
          <a:bodyPr lIns="0" tIns="0" rIns="0" bIns="0" rtlCol="0" anchor="t">
            <a:spAutoFit/>
          </a:bodyPr>
          <a:lstStyle/>
          <a:p>
            <a:pPr>
              <a:lnSpc>
                <a:spcPts val="12600"/>
              </a:lnSpc>
            </a:pPr>
            <a:r>
              <a:rPr lang="en-US" sz="9000" b="1">
                <a:solidFill>
                  <a:srgbClr val="004AAD"/>
                </a:solidFill>
                <a:latin typeface="字由点字大字报" panose="00020600040101010101" charset="-122"/>
                <a:ea typeface="字由点字大字报" panose="00020600040101010101" charset="-122"/>
              </a:rPr>
              <a:t>信息的增加-源代码</a:t>
            </a:r>
            <a:endParaRPr lang="en-US" sz="9000" b="1">
              <a:solidFill>
                <a:srgbClr val="004AAD"/>
              </a:solidFill>
              <a:latin typeface="字由点字大字报" panose="00020600040101010101" charset="-122"/>
              <a:ea typeface="字由点字大字报" panose="00020600040101010101" charset="-122"/>
            </a:endParaRPr>
          </a:p>
        </p:txBody>
      </p:sp>
      <p:grpSp>
        <p:nvGrpSpPr>
          <p:cNvPr id="17" name="Group 17"/>
          <p:cNvGrpSpPr/>
          <p:nvPr/>
        </p:nvGrpSpPr>
        <p:grpSpPr>
          <a:xfrm rot="0">
            <a:off x="1670050" y="2743200"/>
            <a:ext cx="14825115" cy="183735"/>
            <a:chOff x="0" y="0"/>
            <a:chExt cx="19766820" cy="244980"/>
          </a:xfrm>
        </p:grpSpPr>
        <p:sp>
          <p:nvSpPr>
            <p:cNvPr id="18" name="AutoShape 18"/>
            <p:cNvSpPr/>
            <p:nvPr/>
          </p:nvSpPr>
          <p:spPr>
            <a:xfrm>
              <a:off x="0" y="219580"/>
              <a:ext cx="19738659" cy="0"/>
            </a:xfrm>
            <a:prstGeom prst="line">
              <a:avLst/>
            </a:prstGeom>
            <a:ln w="50800" cap="flat">
              <a:solidFill>
                <a:srgbClr val="004AAD"/>
              </a:solidFill>
              <a:prstDash val="solid"/>
              <a:headEnd type="none" w="sm" len="sm"/>
              <a:tailEnd type="none" w="sm" len="sm"/>
            </a:ln>
          </p:spPr>
        </p:sp>
        <p:sp>
          <p:nvSpPr>
            <p:cNvPr id="19" name="AutoShape 19"/>
            <p:cNvSpPr/>
            <p:nvPr/>
          </p:nvSpPr>
          <p:spPr>
            <a:xfrm>
              <a:off x="11177" y="50800"/>
              <a:ext cx="19755644" cy="0"/>
            </a:xfrm>
            <a:prstGeom prst="line">
              <a:avLst/>
            </a:prstGeom>
            <a:ln w="101600" cap="flat">
              <a:solidFill>
                <a:srgbClr val="004AAD"/>
              </a:solidFill>
              <a:prstDash val="solid"/>
              <a:headEnd type="none" w="sm" len="sm"/>
              <a:tailEnd type="none" w="sm" len="sm"/>
            </a:ln>
          </p:spPr>
        </p:sp>
      </p:grpSp>
      <p:sp>
        <p:nvSpPr>
          <p:cNvPr id="20" name="Freeform 20"/>
          <p:cNvSpPr/>
          <p:nvPr/>
        </p:nvSpPr>
        <p:spPr>
          <a:xfrm>
            <a:off x="1536700" y="3387439"/>
            <a:ext cx="11405250" cy="5680764"/>
          </a:xfrm>
          <a:custGeom>
            <a:avLst/>
            <a:gdLst/>
            <a:ahLst/>
            <a:cxnLst/>
            <a:rect l="l" t="t" r="r" b="b"/>
            <a:pathLst>
              <a:path w="11405250" h="5680764">
                <a:moveTo>
                  <a:pt x="0" y="0"/>
                </a:moveTo>
                <a:lnTo>
                  <a:pt x="11405250" y="0"/>
                </a:lnTo>
                <a:lnTo>
                  <a:pt x="11405250" y="5680764"/>
                </a:lnTo>
                <a:lnTo>
                  <a:pt x="0" y="5680764"/>
                </a:lnTo>
                <a:lnTo>
                  <a:pt x="0" y="0"/>
                </a:lnTo>
                <a:close/>
              </a:path>
            </a:pathLst>
          </a:custGeom>
          <a:blipFill>
            <a:blip r:embed="rId3"/>
            <a:stretch>
              <a:fillRect r="-5104"/>
            </a:stretch>
          </a:blipFill>
        </p:spPr>
      </p:sp>
      <p:sp>
        <p:nvSpPr>
          <p:cNvPr id="21" name="TextBox 21"/>
          <p:cNvSpPr txBox="1"/>
          <p:nvPr/>
        </p:nvSpPr>
        <p:spPr>
          <a:xfrm>
            <a:off x="13249240" y="3330289"/>
            <a:ext cx="2465833" cy="538480"/>
          </a:xfrm>
          <a:prstGeom prst="rect">
            <a:avLst/>
          </a:prstGeom>
        </p:spPr>
        <p:txBody>
          <a:bodyPr lIns="0" tIns="0" rIns="0" bIns="0" rtlCol="0" anchor="t">
            <a:spAutoFit/>
          </a:bodyPr>
          <a:lstStyle/>
          <a:p>
            <a:pPr>
              <a:lnSpc>
                <a:spcPts val="4200"/>
              </a:lnSpc>
              <a:spcBef>
                <a:spcPct val="0"/>
              </a:spcBef>
            </a:pPr>
            <a:r>
              <a:rPr lang="en-US" sz="3000" b="1">
                <a:solidFill>
                  <a:srgbClr val="004AAD"/>
                </a:solidFill>
                <a:ea typeface="字由点字大字报" panose="00020600040101010101" charset="-122"/>
              </a:rPr>
              <a:t>代码分析</a:t>
            </a:r>
            <a:endParaRPr lang="en-US" sz="3000" b="1">
              <a:solidFill>
                <a:srgbClr val="004AAD"/>
              </a:solidFill>
              <a:ea typeface="字由点字大字报" panose="0002060004010101010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grpSp>
      <p:grpSp>
        <p:nvGrpSpPr>
          <p:cNvPr id="12" name="Group 12"/>
          <p:cNvGrpSpPr/>
          <p:nvPr/>
        </p:nvGrpSpPr>
        <p:grpSpPr>
          <a:xfrm rot="154285">
            <a:off x="724816" y="908516"/>
            <a:ext cx="16881080" cy="8791776"/>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5" name="Freeform 15"/>
          <p:cNvSpPr/>
          <p:nvPr/>
        </p:nvSpPr>
        <p:spPr>
          <a:xfrm>
            <a:off x="536094" y="734173"/>
            <a:ext cx="16881080" cy="8846046"/>
          </a:xfrm>
          <a:custGeom>
            <a:avLst/>
            <a:gdLst/>
            <a:ahLst/>
            <a:cxnLst/>
            <a:rect l="l" t="t" r="r" b="b"/>
            <a:pathLst>
              <a:path w="16881080" h="8846046">
                <a:moveTo>
                  <a:pt x="0" y="0"/>
                </a:moveTo>
                <a:lnTo>
                  <a:pt x="16881080" y="0"/>
                </a:lnTo>
                <a:lnTo>
                  <a:pt x="16881080" y="8846046"/>
                </a:lnTo>
                <a:lnTo>
                  <a:pt x="0" y="8846046"/>
                </a:lnTo>
                <a:lnTo>
                  <a:pt x="0" y="0"/>
                </a:lnTo>
                <a:close/>
              </a:path>
            </a:pathLst>
          </a:custGeom>
          <a:blipFill>
            <a:blip r:embed="rId2"/>
            <a:stretch>
              <a:fillRect l="-7651" t="-13497" r="-7841" b="-10475"/>
            </a:stretch>
          </a:blipFill>
        </p:spPr>
      </p:sp>
      <p:sp>
        <p:nvSpPr>
          <p:cNvPr id="16" name="TextBox 16"/>
          <p:cNvSpPr txBox="1"/>
          <p:nvPr/>
        </p:nvSpPr>
        <p:spPr>
          <a:xfrm>
            <a:off x="1631950" y="1257300"/>
            <a:ext cx="12045950" cy="1615440"/>
          </a:xfrm>
          <a:prstGeom prst="rect">
            <a:avLst/>
          </a:prstGeom>
        </p:spPr>
        <p:txBody>
          <a:bodyPr lIns="0" tIns="0" rIns="0" bIns="0" rtlCol="0" anchor="t">
            <a:spAutoFit/>
          </a:bodyPr>
          <a:lstStyle/>
          <a:p>
            <a:pPr>
              <a:lnSpc>
                <a:spcPts val="12600"/>
              </a:lnSpc>
            </a:pPr>
            <a:r>
              <a:rPr lang="en-US" sz="9000" b="1">
                <a:solidFill>
                  <a:srgbClr val="004AAD"/>
                </a:solidFill>
                <a:latin typeface="字由点字大字报" panose="00020600040101010101" charset="-122"/>
                <a:ea typeface="字由点字大字报" panose="00020600040101010101" charset="-122"/>
              </a:rPr>
              <a:t>信息的增加-实现功能</a:t>
            </a:r>
            <a:endParaRPr lang="en-US" sz="9000" b="1">
              <a:solidFill>
                <a:srgbClr val="004AAD"/>
              </a:solidFill>
              <a:latin typeface="字由点字大字报" panose="00020600040101010101" charset="-122"/>
              <a:ea typeface="字由点字大字报" panose="00020600040101010101" charset="-122"/>
            </a:endParaRPr>
          </a:p>
        </p:txBody>
      </p:sp>
      <p:grpSp>
        <p:nvGrpSpPr>
          <p:cNvPr id="17" name="Group 17"/>
          <p:cNvGrpSpPr/>
          <p:nvPr/>
        </p:nvGrpSpPr>
        <p:grpSpPr>
          <a:xfrm rot="0">
            <a:off x="1670050" y="2743200"/>
            <a:ext cx="14825115" cy="183735"/>
            <a:chOff x="0" y="0"/>
            <a:chExt cx="19766820" cy="244980"/>
          </a:xfrm>
        </p:grpSpPr>
        <p:sp>
          <p:nvSpPr>
            <p:cNvPr id="18" name="AutoShape 18"/>
            <p:cNvSpPr/>
            <p:nvPr/>
          </p:nvSpPr>
          <p:spPr>
            <a:xfrm>
              <a:off x="0" y="219580"/>
              <a:ext cx="19738659" cy="0"/>
            </a:xfrm>
            <a:prstGeom prst="line">
              <a:avLst/>
            </a:prstGeom>
            <a:ln w="50800" cap="flat">
              <a:solidFill>
                <a:srgbClr val="004AAD"/>
              </a:solidFill>
              <a:prstDash val="solid"/>
              <a:headEnd type="none" w="sm" len="sm"/>
              <a:tailEnd type="none" w="sm" len="sm"/>
            </a:ln>
          </p:spPr>
        </p:sp>
        <p:sp>
          <p:nvSpPr>
            <p:cNvPr id="19" name="AutoShape 19"/>
            <p:cNvSpPr/>
            <p:nvPr/>
          </p:nvSpPr>
          <p:spPr>
            <a:xfrm>
              <a:off x="11177" y="50800"/>
              <a:ext cx="19755644" cy="0"/>
            </a:xfrm>
            <a:prstGeom prst="line">
              <a:avLst/>
            </a:prstGeom>
            <a:ln w="101600" cap="flat">
              <a:solidFill>
                <a:srgbClr val="004AAD"/>
              </a:solidFill>
              <a:prstDash val="solid"/>
              <a:headEnd type="none" w="sm" len="sm"/>
              <a:tailEnd type="none" w="sm" len="sm"/>
            </a:ln>
          </p:spPr>
        </p:sp>
      </p:grpSp>
      <p:sp>
        <p:nvSpPr>
          <p:cNvPr id="20" name="Freeform 20"/>
          <p:cNvSpPr/>
          <p:nvPr/>
        </p:nvSpPr>
        <p:spPr>
          <a:xfrm>
            <a:off x="1215815" y="3433734"/>
            <a:ext cx="4559375" cy="3419531"/>
          </a:xfrm>
          <a:custGeom>
            <a:avLst/>
            <a:gdLst/>
            <a:ahLst/>
            <a:cxnLst/>
            <a:rect l="l" t="t" r="r" b="b"/>
            <a:pathLst>
              <a:path w="4559375" h="3419531">
                <a:moveTo>
                  <a:pt x="0" y="0"/>
                </a:moveTo>
                <a:lnTo>
                  <a:pt x="4559375" y="0"/>
                </a:lnTo>
                <a:lnTo>
                  <a:pt x="4559375" y="3419532"/>
                </a:lnTo>
                <a:lnTo>
                  <a:pt x="0" y="3419532"/>
                </a:lnTo>
                <a:lnTo>
                  <a:pt x="0" y="0"/>
                </a:lnTo>
                <a:close/>
              </a:path>
            </a:pathLst>
          </a:custGeom>
          <a:blipFill>
            <a:blip r:embed="rId3"/>
            <a:stretch>
              <a:fillRect/>
            </a:stretch>
          </a:blipFill>
        </p:spPr>
      </p:sp>
      <p:sp>
        <p:nvSpPr>
          <p:cNvPr id="21" name="Freeform 21"/>
          <p:cNvSpPr/>
          <p:nvPr/>
        </p:nvSpPr>
        <p:spPr>
          <a:xfrm>
            <a:off x="6310383" y="3433734"/>
            <a:ext cx="4547176" cy="3410382"/>
          </a:xfrm>
          <a:custGeom>
            <a:avLst/>
            <a:gdLst/>
            <a:ahLst/>
            <a:cxnLst/>
            <a:rect l="l" t="t" r="r" b="b"/>
            <a:pathLst>
              <a:path w="4547176" h="3410382">
                <a:moveTo>
                  <a:pt x="0" y="0"/>
                </a:moveTo>
                <a:lnTo>
                  <a:pt x="4547177" y="0"/>
                </a:lnTo>
                <a:lnTo>
                  <a:pt x="4547177" y="3410383"/>
                </a:lnTo>
                <a:lnTo>
                  <a:pt x="0" y="3410383"/>
                </a:lnTo>
                <a:lnTo>
                  <a:pt x="0" y="0"/>
                </a:lnTo>
                <a:close/>
              </a:path>
            </a:pathLst>
          </a:custGeom>
          <a:blipFill>
            <a:blip r:embed="rId4"/>
            <a:stretch>
              <a:fillRect/>
            </a:stretch>
          </a:blipFill>
        </p:spPr>
      </p:sp>
      <p:sp>
        <p:nvSpPr>
          <p:cNvPr id="22" name="Freeform 22"/>
          <p:cNvSpPr/>
          <p:nvPr/>
        </p:nvSpPr>
        <p:spPr>
          <a:xfrm>
            <a:off x="11390960" y="3461126"/>
            <a:ext cx="4522852" cy="3392139"/>
          </a:xfrm>
          <a:custGeom>
            <a:avLst/>
            <a:gdLst/>
            <a:ahLst/>
            <a:cxnLst/>
            <a:rect l="l" t="t" r="r" b="b"/>
            <a:pathLst>
              <a:path w="4522852" h="3392139">
                <a:moveTo>
                  <a:pt x="0" y="0"/>
                </a:moveTo>
                <a:lnTo>
                  <a:pt x="4522852" y="0"/>
                </a:lnTo>
                <a:lnTo>
                  <a:pt x="4522852" y="3392140"/>
                </a:lnTo>
                <a:lnTo>
                  <a:pt x="0" y="3392140"/>
                </a:lnTo>
                <a:lnTo>
                  <a:pt x="0" y="0"/>
                </a:lnTo>
                <a:close/>
              </a:path>
            </a:pathLst>
          </a:custGeom>
          <a:blipFill>
            <a:blip r:embed="rId5"/>
            <a:stretch>
              <a:fillRect/>
            </a:stretch>
          </a:blipFill>
        </p:spPr>
      </p:sp>
      <p:sp>
        <p:nvSpPr>
          <p:cNvPr id="23" name="TextBox 23"/>
          <p:cNvSpPr txBox="1"/>
          <p:nvPr/>
        </p:nvSpPr>
        <p:spPr>
          <a:xfrm>
            <a:off x="4457700" y="8153804"/>
            <a:ext cx="8760776" cy="576580"/>
          </a:xfrm>
          <a:prstGeom prst="rect">
            <a:avLst/>
          </a:prstGeom>
        </p:spPr>
        <p:txBody>
          <a:bodyPr lIns="0" tIns="0" rIns="0" bIns="0" rtlCol="0" anchor="t">
            <a:spAutoFit/>
          </a:bodyPr>
          <a:lstStyle/>
          <a:p>
            <a:pPr>
              <a:lnSpc>
                <a:spcPts val="4500"/>
              </a:lnSpc>
            </a:pPr>
            <a:r>
              <a:rPr lang="en-US" sz="2500" b="1">
                <a:solidFill>
                  <a:srgbClr val="004AAD"/>
                </a:solidFill>
                <a:ea typeface="思源黑体" panose="020B0500000000000000" charset="-122"/>
              </a:rPr>
              <a:t>可增加猫咪姓名、年龄、品种、入校时间、是否被领养、性别</a:t>
            </a:r>
            <a:endParaRPr lang="en-US" sz="2500" b="1">
              <a:solidFill>
                <a:srgbClr val="004AAD"/>
              </a:solidFill>
              <a:ea typeface="思源黑体" panose="020B0500000000000000" charset="-122"/>
            </a:endParaRPr>
          </a:p>
        </p:txBody>
      </p:sp>
      <p:sp>
        <p:nvSpPr>
          <p:cNvPr id="24" name="TextBox 24"/>
          <p:cNvSpPr txBox="1"/>
          <p:nvPr/>
        </p:nvSpPr>
        <p:spPr>
          <a:xfrm>
            <a:off x="7834884" y="7287029"/>
            <a:ext cx="2465833" cy="538480"/>
          </a:xfrm>
          <a:prstGeom prst="rect">
            <a:avLst/>
          </a:prstGeom>
        </p:spPr>
        <p:txBody>
          <a:bodyPr lIns="0" tIns="0" rIns="0" bIns="0" rtlCol="0" anchor="t">
            <a:spAutoFit/>
          </a:bodyPr>
          <a:lstStyle/>
          <a:p>
            <a:pPr>
              <a:lnSpc>
                <a:spcPts val="4200"/>
              </a:lnSpc>
              <a:spcBef>
                <a:spcPct val="0"/>
              </a:spcBef>
            </a:pPr>
            <a:r>
              <a:rPr lang="en-US" sz="3000" b="1">
                <a:solidFill>
                  <a:srgbClr val="004AAD"/>
                </a:solidFill>
                <a:ea typeface="字由点字大字报" panose="00020600040101010101" charset="-122"/>
              </a:rPr>
              <a:t>实现功能</a:t>
            </a:r>
            <a:endParaRPr lang="en-US" sz="3000" b="1">
              <a:solidFill>
                <a:srgbClr val="004AAD"/>
              </a:solidFill>
              <a:ea typeface="字由点字大字报" panose="000206000401010101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grpSp>
      <p:grpSp>
        <p:nvGrpSpPr>
          <p:cNvPr id="12" name="Group 12"/>
          <p:cNvGrpSpPr/>
          <p:nvPr/>
        </p:nvGrpSpPr>
        <p:grpSpPr>
          <a:xfrm rot="154285">
            <a:off x="724816" y="908516"/>
            <a:ext cx="16881080" cy="8791776"/>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5" name="Freeform 15"/>
          <p:cNvSpPr/>
          <p:nvPr/>
        </p:nvSpPr>
        <p:spPr>
          <a:xfrm>
            <a:off x="536094" y="720477"/>
            <a:ext cx="16881080" cy="8846046"/>
          </a:xfrm>
          <a:custGeom>
            <a:avLst/>
            <a:gdLst/>
            <a:ahLst/>
            <a:cxnLst/>
            <a:rect l="l" t="t" r="r" b="b"/>
            <a:pathLst>
              <a:path w="16881080" h="8846046">
                <a:moveTo>
                  <a:pt x="0" y="0"/>
                </a:moveTo>
                <a:lnTo>
                  <a:pt x="16881080" y="0"/>
                </a:lnTo>
                <a:lnTo>
                  <a:pt x="16881080" y="8846046"/>
                </a:lnTo>
                <a:lnTo>
                  <a:pt x="0" y="8846046"/>
                </a:lnTo>
                <a:lnTo>
                  <a:pt x="0" y="0"/>
                </a:lnTo>
                <a:close/>
              </a:path>
            </a:pathLst>
          </a:custGeom>
          <a:blipFill>
            <a:blip r:embed="rId2"/>
            <a:stretch>
              <a:fillRect l="-7651" t="-13497" r="-7841" b="-10475"/>
            </a:stretch>
          </a:blipFill>
        </p:spPr>
      </p:sp>
      <p:sp>
        <p:nvSpPr>
          <p:cNvPr id="16" name="TextBox 16"/>
          <p:cNvSpPr txBox="1"/>
          <p:nvPr/>
        </p:nvSpPr>
        <p:spPr>
          <a:xfrm>
            <a:off x="1631950" y="1257300"/>
            <a:ext cx="12198350" cy="1615440"/>
          </a:xfrm>
          <a:prstGeom prst="rect">
            <a:avLst/>
          </a:prstGeom>
        </p:spPr>
        <p:txBody>
          <a:bodyPr lIns="0" tIns="0" rIns="0" bIns="0" rtlCol="0" anchor="t">
            <a:spAutoFit/>
          </a:bodyPr>
          <a:lstStyle/>
          <a:p>
            <a:pPr>
              <a:lnSpc>
                <a:spcPts val="12600"/>
              </a:lnSpc>
            </a:pPr>
            <a:r>
              <a:rPr lang="en-US" sz="9000" b="1">
                <a:solidFill>
                  <a:srgbClr val="004AAD"/>
                </a:solidFill>
                <a:latin typeface="字由点字大字报" panose="00020600040101010101" charset="-122"/>
                <a:ea typeface="字由点字大字报" panose="00020600040101010101" charset="-122"/>
              </a:rPr>
              <a:t>信息的删除-源代码</a:t>
            </a:r>
            <a:endParaRPr lang="en-US" sz="9000" b="1">
              <a:solidFill>
                <a:srgbClr val="004AAD"/>
              </a:solidFill>
              <a:latin typeface="字由点字大字报" panose="00020600040101010101" charset="-122"/>
              <a:ea typeface="字由点字大字报" panose="00020600040101010101" charset="-122"/>
            </a:endParaRPr>
          </a:p>
        </p:txBody>
      </p:sp>
      <p:grpSp>
        <p:nvGrpSpPr>
          <p:cNvPr id="17" name="Group 17"/>
          <p:cNvGrpSpPr/>
          <p:nvPr/>
        </p:nvGrpSpPr>
        <p:grpSpPr>
          <a:xfrm rot="0">
            <a:off x="1670050" y="2743200"/>
            <a:ext cx="14825115" cy="183735"/>
            <a:chOff x="0" y="0"/>
            <a:chExt cx="19766820" cy="244980"/>
          </a:xfrm>
        </p:grpSpPr>
        <p:sp>
          <p:nvSpPr>
            <p:cNvPr id="18" name="AutoShape 18"/>
            <p:cNvSpPr/>
            <p:nvPr/>
          </p:nvSpPr>
          <p:spPr>
            <a:xfrm>
              <a:off x="0" y="219580"/>
              <a:ext cx="19738659" cy="0"/>
            </a:xfrm>
            <a:prstGeom prst="line">
              <a:avLst/>
            </a:prstGeom>
            <a:ln w="50800" cap="flat">
              <a:solidFill>
                <a:srgbClr val="004AAD"/>
              </a:solidFill>
              <a:prstDash val="solid"/>
              <a:headEnd type="none" w="sm" len="sm"/>
              <a:tailEnd type="none" w="sm" len="sm"/>
            </a:ln>
          </p:spPr>
        </p:sp>
        <p:sp>
          <p:nvSpPr>
            <p:cNvPr id="19" name="AutoShape 19"/>
            <p:cNvSpPr/>
            <p:nvPr/>
          </p:nvSpPr>
          <p:spPr>
            <a:xfrm>
              <a:off x="11177" y="50800"/>
              <a:ext cx="19755644" cy="0"/>
            </a:xfrm>
            <a:prstGeom prst="line">
              <a:avLst/>
            </a:prstGeom>
            <a:ln w="101600" cap="flat">
              <a:solidFill>
                <a:srgbClr val="004AAD"/>
              </a:solidFill>
              <a:prstDash val="solid"/>
              <a:headEnd type="none" w="sm" len="sm"/>
              <a:tailEnd type="none" w="sm" len="sm"/>
            </a:ln>
          </p:spPr>
        </p:sp>
      </p:grpSp>
      <p:sp>
        <p:nvSpPr>
          <p:cNvPr id="20" name="Freeform 20"/>
          <p:cNvSpPr/>
          <p:nvPr/>
        </p:nvSpPr>
        <p:spPr>
          <a:xfrm>
            <a:off x="1631950" y="3307268"/>
            <a:ext cx="5773909" cy="5498165"/>
          </a:xfrm>
          <a:custGeom>
            <a:avLst/>
            <a:gdLst/>
            <a:ahLst/>
            <a:cxnLst/>
            <a:rect l="l" t="t" r="r" b="b"/>
            <a:pathLst>
              <a:path w="5773909" h="5498165">
                <a:moveTo>
                  <a:pt x="0" y="0"/>
                </a:moveTo>
                <a:lnTo>
                  <a:pt x="5773909" y="0"/>
                </a:lnTo>
                <a:lnTo>
                  <a:pt x="5773909" y="5498165"/>
                </a:lnTo>
                <a:lnTo>
                  <a:pt x="0" y="5498165"/>
                </a:lnTo>
                <a:lnTo>
                  <a:pt x="0" y="0"/>
                </a:lnTo>
                <a:close/>
              </a:path>
            </a:pathLst>
          </a:custGeom>
          <a:blipFill>
            <a:blip r:embed="rId3"/>
            <a:stretch>
              <a:fillRect/>
            </a:stretch>
          </a:blipFill>
        </p:spPr>
      </p:sp>
      <p:sp>
        <p:nvSpPr>
          <p:cNvPr id="21" name="TextBox 21"/>
          <p:cNvSpPr txBox="1"/>
          <p:nvPr/>
        </p:nvSpPr>
        <p:spPr>
          <a:xfrm>
            <a:off x="8627364" y="3872153"/>
            <a:ext cx="6739636" cy="4308475"/>
          </a:xfrm>
          <a:prstGeom prst="rect">
            <a:avLst/>
          </a:prstGeom>
        </p:spPr>
        <p:txBody>
          <a:bodyPr lIns="0" tIns="0" rIns="0" bIns="0" rtlCol="0" anchor="t">
            <a:spAutoFit/>
          </a:bodyPr>
          <a:lstStyle/>
          <a:p>
            <a:pPr>
              <a:lnSpc>
                <a:spcPts val="4200"/>
              </a:lnSpc>
            </a:pPr>
            <a:r>
              <a:rPr lang="en-US" sz="3000" b="1">
                <a:solidFill>
                  <a:srgbClr val="004AAD"/>
                </a:solidFill>
                <a:latin typeface="字由点字大字报" panose="00020600040101010101" charset="-122"/>
                <a:ea typeface="字由点字大字报" panose="00020600040101010101" charset="-122"/>
              </a:rPr>
              <a:t>代码分析:</a:t>
            </a:r>
            <a:endParaRPr lang="en-US" sz="3000" b="1">
              <a:solidFill>
                <a:srgbClr val="004AAD"/>
              </a:solidFill>
              <a:latin typeface="字由点字大字报" panose="00020600040101010101" charset="-122"/>
              <a:ea typeface="字由点字大字报" panose="00020600040101010101" charset="-122"/>
            </a:endParaRPr>
          </a:p>
          <a:p>
            <a:pPr>
              <a:lnSpc>
                <a:spcPts val="4200"/>
              </a:lnSpc>
            </a:pPr>
            <a:r>
              <a:rPr lang="en-US" sz="3000" b="1">
                <a:solidFill>
                  <a:srgbClr val="004AAD"/>
                </a:solidFill>
                <a:ea typeface="字由点字大字报" panose="00020600040101010101" charset="-122"/>
              </a:rPr>
              <a:t>先引导用户输入需要删除信息的名字</a:t>
            </a:r>
            <a:endParaRPr lang="en-US" sz="3000" b="1">
              <a:solidFill>
                <a:srgbClr val="004AAD"/>
              </a:solidFill>
              <a:ea typeface="字由点字大字报" panose="00020600040101010101" charset="-122"/>
            </a:endParaRPr>
          </a:p>
          <a:p>
            <a:pPr>
              <a:lnSpc>
                <a:spcPts val="4200"/>
              </a:lnSpc>
            </a:pPr>
            <a:r>
              <a:rPr lang="en-US" sz="3000" b="1">
                <a:solidFill>
                  <a:srgbClr val="004AAD"/>
                </a:solidFill>
                <a:ea typeface="字由点字大字报" panose="00020600040101010101" charset="-122"/>
              </a:rPr>
              <a:t>根据名字遍历链表</a:t>
            </a:r>
            <a:endParaRPr lang="en-US" sz="3000" b="1">
              <a:solidFill>
                <a:srgbClr val="004AAD"/>
              </a:solidFill>
              <a:ea typeface="字由点字大字报" panose="00020600040101010101" charset="-122"/>
            </a:endParaRPr>
          </a:p>
          <a:p>
            <a:pPr>
              <a:lnSpc>
                <a:spcPts val="4200"/>
              </a:lnSpc>
            </a:pPr>
            <a:r>
              <a:rPr lang="en-US" sz="3000" b="1">
                <a:solidFill>
                  <a:srgbClr val="004AAD"/>
                </a:solidFill>
                <a:latin typeface="字由点字大字报" panose="00020600040101010101" charset="-122"/>
                <a:ea typeface="字由点字大字报" panose="00020600040101010101" charset="-122"/>
              </a:rPr>
              <a:t>1.未找到与用户输入名字相符的链表地址，则输出“该猫咪不存在”</a:t>
            </a:r>
            <a:endParaRPr lang="en-US" sz="3000" b="1">
              <a:solidFill>
                <a:srgbClr val="004AAD"/>
              </a:solidFill>
              <a:latin typeface="字由点字大字报" panose="00020600040101010101" charset="-122"/>
              <a:ea typeface="字由点字大字报" panose="00020600040101010101" charset="-122"/>
            </a:endParaRPr>
          </a:p>
          <a:p>
            <a:pPr>
              <a:lnSpc>
                <a:spcPts val="4200"/>
              </a:lnSpc>
            </a:pPr>
            <a:r>
              <a:rPr lang="en-US" sz="3000" b="1">
                <a:solidFill>
                  <a:srgbClr val="004AAD"/>
                </a:solidFill>
                <a:latin typeface="字由点字大字报" panose="00020600040101010101" charset="-122"/>
                <a:ea typeface="字由点字大字报" panose="00020600040101010101" charset="-122"/>
              </a:rPr>
              <a:t>2.找到与用户输入名字相符的链表地址</a:t>
            </a:r>
            <a:endParaRPr lang="en-US" sz="3000" b="1">
              <a:solidFill>
                <a:srgbClr val="004AAD"/>
              </a:solidFill>
              <a:latin typeface="字由点字大字报" panose="00020600040101010101" charset="-122"/>
              <a:ea typeface="字由点字大字报" panose="00020600040101010101" charset="-122"/>
            </a:endParaRPr>
          </a:p>
          <a:p>
            <a:pPr>
              <a:lnSpc>
                <a:spcPts val="4200"/>
              </a:lnSpc>
            </a:pPr>
            <a:r>
              <a:rPr lang="en-US" sz="3000" b="1">
                <a:solidFill>
                  <a:srgbClr val="004AAD"/>
                </a:solidFill>
                <a:ea typeface="字由点字大字报" panose="00020600040101010101" charset="-122"/>
              </a:rPr>
              <a:t>则更换链表位置，完成删除</a:t>
            </a:r>
            <a:endParaRPr lang="en-US" sz="3000" b="1">
              <a:solidFill>
                <a:srgbClr val="004AAD"/>
              </a:solidFill>
              <a:ea typeface="字由点字大字报" panose="00020600040101010101" charset="-122"/>
            </a:endParaRPr>
          </a:p>
          <a:p>
            <a:pPr>
              <a:lnSpc>
                <a:spcPts val="4200"/>
              </a:lnSpc>
              <a:spcBef>
                <a:spcPct val="0"/>
              </a:spcBef>
            </a:pPr>
            <a:endParaRPr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grpSp>
      <p:grpSp>
        <p:nvGrpSpPr>
          <p:cNvPr id="12" name="Group 12"/>
          <p:cNvGrpSpPr/>
          <p:nvPr/>
        </p:nvGrpSpPr>
        <p:grpSpPr>
          <a:xfrm rot="154285">
            <a:off x="724816" y="908516"/>
            <a:ext cx="16881080" cy="8791776"/>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5" name="Freeform 15"/>
          <p:cNvSpPr/>
          <p:nvPr/>
        </p:nvSpPr>
        <p:spPr>
          <a:xfrm>
            <a:off x="536094" y="720477"/>
            <a:ext cx="16881080" cy="8846046"/>
          </a:xfrm>
          <a:custGeom>
            <a:avLst/>
            <a:gdLst/>
            <a:ahLst/>
            <a:cxnLst/>
            <a:rect l="l" t="t" r="r" b="b"/>
            <a:pathLst>
              <a:path w="16881080" h="8846046">
                <a:moveTo>
                  <a:pt x="0" y="0"/>
                </a:moveTo>
                <a:lnTo>
                  <a:pt x="16881080" y="0"/>
                </a:lnTo>
                <a:lnTo>
                  <a:pt x="16881080" y="8846046"/>
                </a:lnTo>
                <a:lnTo>
                  <a:pt x="0" y="8846046"/>
                </a:lnTo>
                <a:lnTo>
                  <a:pt x="0" y="0"/>
                </a:lnTo>
                <a:close/>
              </a:path>
            </a:pathLst>
          </a:custGeom>
          <a:blipFill>
            <a:blip r:embed="rId2"/>
            <a:stretch>
              <a:fillRect l="-7651" t="-13497" r="-7841" b="-10475"/>
            </a:stretch>
          </a:blipFill>
        </p:spPr>
      </p:sp>
      <p:sp>
        <p:nvSpPr>
          <p:cNvPr id="16" name="TextBox 16"/>
          <p:cNvSpPr txBox="1"/>
          <p:nvPr/>
        </p:nvSpPr>
        <p:spPr>
          <a:xfrm>
            <a:off x="1631950" y="1257300"/>
            <a:ext cx="10989310" cy="1615440"/>
          </a:xfrm>
          <a:prstGeom prst="rect">
            <a:avLst/>
          </a:prstGeom>
        </p:spPr>
        <p:txBody>
          <a:bodyPr lIns="0" tIns="0" rIns="0" bIns="0" rtlCol="0" anchor="t">
            <a:spAutoFit/>
          </a:bodyPr>
          <a:lstStyle/>
          <a:p>
            <a:pPr>
              <a:lnSpc>
                <a:spcPts val="12600"/>
              </a:lnSpc>
            </a:pPr>
            <a:r>
              <a:rPr lang="en-US" sz="9000" b="1">
                <a:solidFill>
                  <a:srgbClr val="004AAD"/>
                </a:solidFill>
                <a:latin typeface="字由点字大字报" panose="00020600040101010101" charset="-122"/>
                <a:ea typeface="字由点字大字报" panose="00020600040101010101" charset="-122"/>
              </a:rPr>
              <a:t>信息的删除-实现功能</a:t>
            </a:r>
            <a:endParaRPr lang="en-US" sz="9000" b="1">
              <a:solidFill>
                <a:srgbClr val="004AAD"/>
              </a:solidFill>
              <a:latin typeface="字由点字大字报" panose="00020600040101010101" charset="-122"/>
              <a:ea typeface="字由点字大字报" panose="00020600040101010101" charset="-122"/>
            </a:endParaRPr>
          </a:p>
        </p:txBody>
      </p:sp>
      <p:grpSp>
        <p:nvGrpSpPr>
          <p:cNvPr id="17" name="Group 17"/>
          <p:cNvGrpSpPr/>
          <p:nvPr/>
        </p:nvGrpSpPr>
        <p:grpSpPr>
          <a:xfrm rot="0">
            <a:off x="1670050" y="2743200"/>
            <a:ext cx="14825115" cy="183735"/>
            <a:chOff x="0" y="0"/>
            <a:chExt cx="19766820" cy="244980"/>
          </a:xfrm>
        </p:grpSpPr>
        <p:sp>
          <p:nvSpPr>
            <p:cNvPr id="18" name="AutoShape 18"/>
            <p:cNvSpPr/>
            <p:nvPr/>
          </p:nvSpPr>
          <p:spPr>
            <a:xfrm>
              <a:off x="0" y="219580"/>
              <a:ext cx="19738659" cy="0"/>
            </a:xfrm>
            <a:prstGeom prst="line">
              <a:avLst/>
            </a:prstGeom>
            <a:ln w="50800" cap="flat">
              <a:solidFill>
                <a:srgbClr val="004AAD"/>
              </a:solidFill>
              <a:prstDash val="solid"/>
              <a:headEnd type="none" w="sm" len="sm"/>
              <a:tailEnd type="none" w="sm" len="sm"/>
            </a:ln>
          </p:spPr>
        </p:sp>
        <p:sp>
          <p:nvSpPr>
            <p:cNvPr id="19" name="AutoShape 19"/>
            <p:cNvSpPr/>
            <p:nvPr/>
          </p:nvSpPr>
          <p:spPr>
            <a:xfrm>
              <a:off x="11177" y="50800"/>
              <a:ext cx="19755644" cy="0"/>
            </a:xfrm>
            <a:prstGeom prst="line">
              <a:avLst/>
            </a:prstGeom>
            <a:ln w="101600" cap="flat">
              <a:solidFill>
                <a:srgbClr val="004AAD"/>
              </a:solidFill>
              <a:prstDash val="solid"/>
              <a:headEnd type="none" w="sm" len="sm"/>
              <a:tailEnd type="none" w="sm" len="sm"/>
            </a:ln>
          </p:spPr>
        </p:sp>
      </p:grpSp>
      <p:sp>
        <p:nvSpPr>
          <p:cNvPr id="20" name="Freeform 20"/>
          <p:cNvSpPr/>
          <p:nvPr/>
        </p:nvSpPr>
        <p:spPr>
          <a:xfrm>
            <a:off x="1651000" y="3644614"/>
            <a:ext cx="4606269" cy="3454701"/>
          </a:xfrm>
          <a:custGeom>
            <a:avLst/>
            <a:gdLst/>
            <a:ahLst/>
            <a:cxnLst/>
            <a:rect l="l" t="t" r="r" b="b"/>
            <a:pathLst>
              <a:path w="4606269" h="3454701">
                <a:moveTo>
                  <a:pt x="0" y="0"/>
                </a:moveTo>
                <a:lnTo>
                  <a:pt x="4606269" y="0"/>
                </a:lnTo>
                <a:lnTo>
                  <a:pt x="4606269" y="3454701"/>
                </a:lnTo>
                <a:lnTo>
                  <a:pt x="0" y="3454701"/>
                </a:lnTo>
                <a:lnTo>
                  <a:pt x="0" y="0"/>
                </a:lnTo>
                <a:close/>
              </a:path>
            </a:pathLst>
          </a:custGeom>
          <a:blipFill>
            <a:blip r:embed="rId3"/>
            <a:stretch>
              <a:fillRect/>
            </a:stretch>
          </a:blipFill>
        </p:spPr>
      </p:sp>
      <p:sp>
        <p:nvSpPr>
          <p:cNvPr id="21" name="Freeform 21"/>
          <p:cNvSpPr/>
          <p:nvPr/>
        </p:nvSpPr>
        <p:spPr>
          <a:xfrm>
            <a:off x="6726566" y="3644614"/>
            <a:ext cx="4606269" cy="3454701"/>
          </a:xfrm>
          <a:custGeom>
            <a:avLst/>
            <a:gdLst/>
            <a:ahLst/>
            <a:cxnLst/>
            <a:rect l="l" t="t" r="r" b="b"/>
            <a:pathLst>
              <a:path w="4606269" h="3454701">
                <a:moveTo>
                  <a:pt x="0" y="0"/>
                </a:moveTo>
                <a:lnTo>
                  <a:pt x="4606268" y="0"/>
                </a:lnTo>
                <a:lnTo>
                  <a:pt x="4606268" y="3454701"/>
                </a:lnTo>
                <a:lnTo>
                  <a:pt x="0" y="3454701"/>
                </a:lnTo>
                <a:lnTo>
                  <a:pt x="0" y="0"/>
                </a:lnTo>
                <a:close/>
              </a:path>
            </a:pathLst>
          </a:custGeom>
          <a:blipFill>
            <a:blip r:embed="rId4"/>
            <a:stretch>
              <a:fillRect/>
            </a:stretch>
          </a:blipFill>
        </p:spPr>
      </p:sp>
      <p:sp>
        <p:nvSpPr>
          <p:cNvPr id="22" name="Freeform 22"/>
          <p:cNvSpPr/>
          <p:nvPr/>
        </p:nvSpPr>
        <p:spPr>
          <a:xfrm>
            <a:off x="11832245" y="3644614"/>
            <a:ext cx="4615295" cy="3454701"/>
          </a:xfrm>
          <a:custGeom>
            <a:avLst/>
            <a:gdLst/>
            <a:ahLst/>
            <a:cxnLst/>
            <a:rect l="l" t="t" r="r" b="b"/>
            <a:pathLst>
              <a:path w="4615295" h="3454701">
                <a:moveTo>
                  <a:pt x="0" y="0"/>
                </a:moveTo>
                <a:lnTo>
                  <a:pt x="4615295" y="0"/>
                </a:lnTo>
                <a:lnTo>
                  <a:pt x="4615295" y="3454701"/>
                </a:lnTo>
                <a:lnTo>
                  <a:pt x="0" y="3454701"/>
                </a:lnTo>
                <a:lnTo>
                  <a:pt x="0" y="0"/>
                </a:lnTo>
                <a:close/>
              </a:path>
            </a:pathLst>
          </a:custGeom>
          <a:blipFill>
            <a:blip r:embed="rId5"/>
            <a:stretch>
              <a:fillRect/>
            </a:stretch>
          </a:blipFill>
        </p:spPr>
      </p:sp>
      <p:sp>
        <p:nvSpPr>
          <p:cNvPr id="23" name="TextBox 23"/>
          <p:cNvSpPr txBox="1"/>
          <p:nvPr/>
        </p:nvSpPr>
        <p:spPr>
          <a:xfrm>
            <a:off x="5660968" y="8172385"/>
            <a:ext cx="6250333" cy="576580"/>
          </a:xfrm>
          <a:prstGeom prst="rect">
            <a:avLst/>
          </a:prstGeom>
        </p:spPr>
        <p:txBody>
          <a:bodyPr lIns="0" tIns="0" rIns="0" bIns="0" rtlCol="0" anchor="t">
            <a:spAutoFit/>
          </a:bodyPr>
          <a:lstStyle/>
          <a:p>
            <a:pPr>
              <a:lnSpc>
                <a:spcPts val="4500"/>
              </a:lnSpc>
            </a:pPr>
            <a:r>
              <a:rPr lang="en-US" sz="2500" b="1">
                <a:solidFill>
                  <a:srgbClr val="004AAD"/>
                </a:solidFill>
                <a:ea typeface="思源黑体" panose="020B0500000000000000" charset="-122"/>
              </a:rPr>
              <a:t>输入猫咪姓名，删除相关猫咪的信息。</a:t>
            </a:r>
            <a:endParaRPr lang="en-US" sz="2500" b="1">
              <a:solidFill>
                <a:srgbClr val="004AAD"/>
              </a:solidFill>
              <a:ea typeface="思源黑体" panose="020B0500000000000000" charset="-122"/>
            </a:endParaRPr>
          </a:p>
        </p:txBody>
      </p:sp>
      <p:sp>
        <p:nvSpPr>
          <p:cNvPr id="24" name="TextBox 24"/>
          <p:cNvSpPr txBox="1"/>
          <p:nvPr/>
        </p:nvSpPr>
        <p:spPr>
          <a:xfrm>
            <a:off x="7279005" y="7585886"/>
            <a:ext cx="2465833" cy="538480"/>
          </a:xfrm>
          <a:prstGeom prst="rect">
            <a:avLst/>
          </a:prstGeom>
        </p:spPr>
        <p:txBody>
          <a:bodyPr lIns="0" tIns="0" rIns="0" bIns="0" rtlCol="0" anchor="t">
            <a:spAutoFit/>
          </a:bodyPr>
          <a:lstStyle/>
          <a:p>
            <a:pPr>
              <a:lnSpc>
                <a:spcPts val="4200"/>
              </a:lnSpc>
              <a:spcBef>
                <a:spcPct val="0"/>
              </a:spcBef>
            </a:pPr>
            <a:r>
              <a:rPr lang="en-US" sz="3000" b="1">
                <a:solidFill>
                  <a:srgbClr val="004AAD"/>
                </a:solidFill>
                <a:ea typeface="字由点字大字报" panose="00020600040101010101" charset="-122"/>
              </a:rPr>
              <a:t>实现功能</a:t>
            </a:r>
            <a:endParaRPr lang="en-US" sz="3000" b="1">
              <a:solidFill>
                <a:srgbClr val="004AAD"/>
              </a:solidFill>
              <a:ea typeface="字由点字大字报" panose="00020600040101010101"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grpSp>
      <p:grpSp>
        <p:nvGrpSpPr>
          <p:cNvPr id="12" name="Group 12"/>
          <p:cNvGrpSpPr/>
          <p:nvPr/>
        </p:nvGrpSpPr>
        <p:grpSpPr>
          <a:xfrm rot="154285">
            <a:off x="1280999" y="1090155"/>
            <a:ext cx="15801646" cy="8229600"/>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DBD6CC"/>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312307">
            <a:off x="1243177" y="1028700"/>
            <a:ext cx="15801646" cy="8229600"/>
            <a:chOff x="0" y="0"/>
            <a:chExt cx="4161750" cy="2167467"/>
          </a:xfrm>
        </p:grpSpPr>
        <p:sp>
          <p:nvSpPr>
            <p:cNvPr id="16" name="Freeform 16"/>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7" name="TextBox 17"/>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8" name="Freeform 18"/>
          <p:cNvSpPr/>
          <p:nvPr/>
        </p:nvSpPr>
        <p:spPr>
          <a:xfrm>
            <a:off x="1243177" y="1003300"/>
            <a:ext cx="15801646" cy="8280400"/>
          </a:xfrm>
          <a:custGeom>
            <a:avLst/>
            <a:gdLst/>
            <a:ahLst/>
            <a:cxnLst/>
            <a:rect l="l" t="t" r="r" b="b"/>
            <a:pathLst>
              <a:path w="15801646" h="8280400">
                <a:moveTo>
                  <a:pt x="0" y="0"/>
                </a:moveTo>
                <a:lnTo>
                  <a:pt x="15801646" y="0"/>
                </a:lnTo>
                <a:lnTo>
                  <a:pt x="15801646" y="8280400"/>
                </a:lnTo>
                <a:lnTo>
                  <a:pt x="0" y="8280400"/>
                </a:lnTo>
                <a:lnTo>
                  <a:pt x="0" y="0"/>
                </a:lnTo>
                <a:close/>
              </a:path>
            </a:pathLst>
          </a:custGeom>
          <a:blipFill>
            <a:blip r:embed="rId2"/>
            <a:stretch>
              <a:fillRect l="-7651" t="-13497" r="-7841" b="-10475"/>
            </a:stretch>
          </a:blipFill>
        </p:spPr>
      </p:sp>
      <p:sp>
        <p:nvSpPr>
          <p:cNvPr id="19" name="TextBox 19"/>
          <p:cNvSpPr txBox="1"/>
          <p:nvPr/>
        </p:nvSpPr>
        <p:spPr>
          <a:xfrm>
            <a:off x="4885109" y="4134425"/>
            <a:ext cx="8517782" cy="1615440"/>
          </a:xfrm>
          <a:prstGeom prst="rect">
            <a:avLst/>
          </a:prstGeom>
        </p:spPr>
        <p:txBody>
          <a:bodyPr lIns="0" tIns="0" rIns="0" bIns="0" rtlCol="0" anchor="t">
            <a:spAutoFit/>
          </a:bodyPr>
          <a:lstStyle/>
          <a:p>
            <a:pPr algn="ctr">
              <a:lnSpc>
                <a:spcPts val="12600"/>
              </a:lnSpc>
            </a:pPr>
            <a:r>
              <a:rPr lang="en-US" sz="9000" b="1">
                <a:solidFill>
                  <a:srgbClr val="004AAD"/>
                </a:solidFill>
                <a:ea typeface="字由点字大字报" panose="00020600040101010101" charset="-122"/>
              </a:rPr>
              <a:t>信息的查询</a:t>
            </a:r>
            <a:endParaRPr lang="en-US" sz="9000" b="1">
              <a:solidFill>
                <a:srgbClr val="004AAD"/>
              </a:solidFill>
              <a:ea typeface="字由点字大字报" panose="00020600040101010101" charset="-122"/>
            </a:endParaRPr>
          </a:p>
        </p:txBody>
      </p:sp>
      <p:grpSp>
        <p:nvGrpSpPr>
          <p:cNvPr id="20" name="Group 20"/>
          <p:cNvGrpSpPr/>
          <p:nvPr/>
        </p:nvGrpSpPr>
        <p:grpSpPr>
          <a:xfrm rot="0">
            <a:off x="11525465" y="4991675"/>
            <a:ext cx="5028324" cy="4194220"/>
            <a:chOff x="0" y="0"/>
            <a:chExt cx="6704432" cy="5592293"/>
          </a:xfrm>
        </p:grpSpPr>
        <p:sp>
          <p:nvSpPr>
            <p:cNvPr id="21" name="Freeform 21"/>
            <p:cNvSpPr/>
            <p:nvPr/>
          </p:nvSpPr>
          <p:spPr>
            <a:xfrm rot="-1536842">
              <a:off x="410373" y="1112771"/>
              <a:ext cx="5883686" cy="3236027"/>
            </a:xfrm>
            <a:custGeom>
              <a:avLst/>
              <a:gdLst/>
              <a:ahLst/>
              <a:cxnLst/>
              <a:rect l="l" t="t" r="r" b="b"/>
              <a:pathLst>
                <a:path w="5883686" h="3236027">
                  <a:moveTo>
                    <a:pt x="0" y="0"/>
                  </a:moveTo>
                  <a:lnTo>
                    <a:pt x="5883686" y="0"/>
                  </a:lnTo>
                  <a:lnTo>
                    <a:pt x="5883686" y="3236027"/>
                  </a:lnTo>
                  <a:lnTo>
                    <a:pt x="0" y="3236027"/>
                  </a:lnTo>
                  <a:lnTo>
                    <a:pt x="0" y="0"/>
                  </a:lnTo>
                  <a:close/>
                </a:path>
              </a:pathLst>
            </a:custGeom>
            <a:blipFill>
              <a:blip r:embed="rId3"/>
              <a:stretch>
                <a:fillRect/>
              </a:stretch>
            </a:blipFill>
          </p:spPr>
        </p:sp>
        <p:grpSp>
          <p:nvGrpSpPr>
            <p:cNvPr id="22" name="Group 22"/>
            <p:cNvGrpSpPr/>
            <p:nvPr/>
          </p:nvGrpSpPr>
          <p:grpSpPr>
            <a:xfrm rot="0">
              <a:off x="1240059" y="5330844"/>
              <a:ext cx="4224314" cy="261449"/>
              <a:chOff x="0" y="0"/>
              <a:chExt cx="812800" cy="50305"/>
            </a:xfrm>
          </p:grpSpPr>
          <p:sp>
            <p:nvSpPr>
              <p:cNvPr id="23" name="Freeform 23"/>
              <p:cNvSpPr/>
              <p:nvPr/>
            </p:nvSpPr>
            <p:spPr>
              <a:xfrm>
                <a:off x="0" y="0"/>
                <a:ext cx="812800" cy="50305"/>
              </a:xfrm>
              <a:custGeom>
                <a:avLst/>
                <a:gdLst/>
                <a:ahLst/>
                <a:cxnLst/>
                <a:rect l="l" t="t" r="r" b="b"/>
                <a:pathLst>
                  <a:path w="812800" h="50305">
                    <a:moveTo>
                      <a:pt x="406400" y="0"/>
                    </a:moveTo>
                    <a:cubicBezTo>
                      <a:pt x="181951" y="0"/>
                      <a:pt x="0" y="11261"/>
                      <a:pt x="0" y="25153"/>
                    </a:cubicBezTo>
                    <a:cubicBezTo>
                      <a:pt x="0" y="39044"/>
                      <a:pt x="181951" y="50305"/>
                      <a:pt x="406400" y="50305"/>
                    </a:cubicBezTo>
                    <a:cubicBezTo>
                      <a:pt x="630849" y="50305"/>
                      <a:pt x="812800" y="39044"/>
                      <a:pt x="812800" y="25153"/>
                    </a:cubicBezTo>
                    <a:cubicBezTo>
                      <a:pt x="812800" y="11261"/>
                      <a:pt x="630849" y="0"/>
                      <a:pt x="406400" y="0"/>
                    </a:cubicBezTo>
                    <a:close/>
                  </a:path>
                </a:pathLst>
              </a:custGeom>
              <a:solidFill>
                <a:srgbClr val="004AAD"/>
              </a:solidFill>
            </p:spPr>
          </p:sp>
          <p:sp>
            <p:nvSpPr>
              <p:cNvPr id="24" name="TextBox 24"/>
              <p:cNvSpPr txBox="1"/>
              <p:nvPr/>
            </p:nvSpPr>
            <p:spPr>
              <a:xfrm>
                <a:off x="76200" y="-23859"/>
                <a:ext cx="660400" cy="69448"/>
              </a:xfrm>
              <a:prstGeom prst="rect">
                <a:avLst/>
              </a:prstGeom>
            </p:spPr>
            <p:txBody>
              <a:bodyPr lIns="50800" tIns="50800" rIns="50800" bIns="50800" rtlCol="0" anchor="ctr"/>
              <a:lstStyle/>
              <a:p>
                <a:pPr algn="ctr">
                  <a:lnSpc>
                    <a:spcPts val="2660"/>
                  </a:lnSpc>
                </a:pPr>
              </a:p>
            </p:txBody>
          </p:sp>
        </p:grpSp>
      </p:grpSp>
      <p:sp>
        <p:nvSpPr>
          <p:cNvPr id="25" name="TextBox 25"/>
          <p:cNvSpPr txBox="1"/>
          <p:nvPr/>
        </p:nvSpPr>
        <p:spPr>
          <a:xfrm>
            <a:off x="1384300" y="8778163"/>
            <a:ext cx="8384302" cy="427990"/>
          </a:xfrm>
          <a:prstGeom prst="rect">
            <a:avLst/>
          </a:prstGeom>
        </p:spPr>
        <p:txBody>
          <a:bodyPr lIns="0" tIns="0" rIns="0" bIns="0" rtlCol="0" anchor="t">
            <a:spAutoFit/>
          </a:bodyPr>
          <a:lstStyle/>
          <a:p>
            <a:pPr>
              <a:lnSpc>
                <a:spcPts val="3340"/>
              </a:lnSpc>
            </a:pPr>
            <a:r>
              <a:rPr lang="en-US" sz="2385" b="1">
                <a:solidFill>
                  <a:srgbClr val="004AAD"/>
                </a:solidFill>
                <a:ea typeface="思源黑体" panose="020B0500000000000000" charset="-122"/>
              </a:rPr>
              <a:t>本部分负责人：薛茹月 李沛萱</a:t>
            </a:r>
            <a:endParaRPr lang="en-US" sz="2385" b="1">
              <a:solidFill>
                <a:srgbClr val="004AAD"/>
              </a:solidFill>
              <a:ea typeface="思源黑体" panose="020B0500000000000000"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grpSp>
      <p:grpSp>
        <p:nvGrpSpPr>
          <p:cNvPr id="12" name="Group 12"/>
          <p:cNvGrpSpPr/>
          <p:nvPr/>
        </p:nvGrpSpPr>
        <p:grpSpPr>
          <a:xfrm rot="154285">
            <a:off x="724816" y="908516"/>
            <a:ext cx="16881080" cy="8791776"/>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5" name="Freeform 15"/>
          <p:cNvSpPr/>
          <p:nvPr/>
        </p:nvSpPr>
        <p:spPr>
          <a:xfrm>
            <a:off x="536094" y="720477"/>
            <a:ext cx="16881080" cy="8846046"/>
          </a:xfrm>
          <a:custGeom>
            <a:avLst/>
            <a:gdLst/>
            <a:ahLst/>
            <a:cxnLst/>
            <a:rect l="l" t="t" r="r" b="b"/>
            <a:pathLst>
              <a:path w="16881080" h="8846046">
                <a:moveTo>
                  <a:pt x="0" y="0"/>
                </a:moveTo>
                <a:lnTo>
                  <a:pt x="16881080" y="0"/>
                </a:lnTo>
                <a:lnTo>
                  <a:pt x="16881080" y="8846046"/>
                </a:lnTo>
                <a:lnTo>
                  <a:pt x="0" y="8846046"/>
                </a:lnTo>
                <a:lnTo>
                  <a:pt x="0" y="0"/>
                </a:lnTo>
                <a:close/>
              </a:path>
            </a:pathLst>
          </a:custGeom>
          <a:blipFill>
            <a:blip r:embed="rId2"/>
            <a:stretch>
              <a:fillRect l="-7651" t="-13497" r="-7841" b="-10475"/>
            </a:stretch>
          </a:blipFill>
        </p:spPr>
      </p:sp>
      <p:sp>
        <p:nvSpPr>
          <p:cNvPr id="16" name="TextBox 16"/>
          <p:cNvSpPr txBox="1"/>
          <p:nvPr/>
        </p:nvSpPr>
        <p:spPr>
          <a:xfrm>
            <a:off x="1631950" y="1257300"/>
            <a:ext cx="10989310" cy="1615440"/>
          </a:xfrm>
          <a:prstGeom prst="rect">
            <a:avLst/>
          </a:prstGeom>
        </p:spPr>
        <p:txBody>
          <a:bodyPr lIns="0" tIns="0" rIns="0" bIns="0" rtlCol="0" anchor="t">
            <a:spAutoFit/>
          </a:bodyPr>
          <a:lstStyle/>
          <a:p>
            <a:pPr>
              <a:lnSpc>
                <a:spcPts val="12600"/>
              </a:lnSpc>
            </a:pPr>
            <a:r>
              <a:rPr lang="en-US" sz="9000" b="1">
                <a:solidFill>
                  <a:srgbClr val="004AAD"/>
                </a:solidFill>
                <a:latin typeface="字由点字大字报" panose="00020600040101010101" charset="-122"/>
                <a:ea typeface="字由点字大字报" panose="00020600040101010101" charset="-122"/>
              </a:rPr>
              <a:t>查询猫咪信息-菜单</a:t>
            </a:r>
            <a:endParaRPr lang="en-US" sz="9000" b="1">
              <a:solidFill>
                <a:srgbClr val="004AAD"/>
              </a:solidFill>
              <a:latin typeface="字由点字大字报" panose="00020600040101010101" charset="-122"/>
              <a:ea typeface="字由点字大字报" panose="00020600040101010101" charset="-122"/>
            </a:endParaRPr>
          </a:p>
        </p:txBody>
      </p:sp>
      <p:grpSp>
        <p:nvGrpSpPr>
          <p:cNvPr id="17" name="Group 17"/>
          <p:cNvGrpSpPr/>
          <p:nvPr/>
        </p:nvGrpSpPr>
        <p:grpSpPr>
          <a:xfrm rot="0">
            <a:off x="1670050" y="2743200"/>
            <a:ext cx="14825115" cy="183735"/>
            <a:chOff x="0" y="0"/>
            <a:chExt cx="19766820" cy="244980"/>
          </a:xfrm>
        </p:grpSpPr>
        <p:sp>
          <p:nvSpPr>
            <p:cNvPr id="18" name="AutoShape 18"/>
            <p:cNvSpPr/>
            <p:nvPr/>
          </p:nvSpPr>
          <p:spPr>
            <a:xfrm>
              <a:off x="0" y="219580"/>
              <a:ext cx="19738659" cy="0"/>
            </a:xfrm>
            <a:prstGeom prst="line">
              <a:avLst/>
            </a:prstGeom>
            <a:ln w="50800" cap="flat">
              <a:solidFill>
                <a:srgbClr val="004AAD"/>
              </a:solidFill>
              <a:prstDash val="solid"/>
              <a:headEnd type="none" w="sm" len="sm"/>
              <a:tailEnd type="none" w="sm" len="sm"/>
            </a:ln>
          </p:spPr>
        </p:sp>
        <p:sp>
          <p:nvSpPr>
            <p:cNvPr id="19" name="AutoShape 19"/>
            <p:cNvSpPr/>
            <p:nvPr/>
          </p:nvSpPr>
          <p:spPr>
            <a:xfrm>
              <a:off x="11177" y="50800"/>
              <a:ext cx="19755644" cy="0"/>
            </a:xfrm>
            <a:prstGeom prst="line">
              <a:avLst/>
            </a:prstGeom>
            <a:ln w="101600" cap="flat">
              <a:solidFill>
                <a:srgbClr val="004AAD"/>
              </a:solidFill>
              <a:prstDash val="solid"/>
              <a:headEnd type="none" w="sm" len="sm"/>
              <a:tailEnd type="none" w="sm" len="sm"/>
            </a:ln>
          </p:spPr>
        </p:sp>
      </p:grpSp>
      <p:sp>
        <p:nvSpPr>
          <p:cNvPr id="20" name="Freeform 20"/>
          <p:cNvSpPr/>
          <p:nvPr/>
        </p:nvSpPr>
        <p:spPr>
          <a:xfrm>
            <a:off x="8337984" y="3140414"/>
            <a:ext cx="8157182" cy="6117886"/>
          </a:xfrm>
          <a:custGeom>
            <a:avLst/>
            <a:gdLst/>
            <a:ahLst/>
            <a:cxnLst/>
            <a:rect l="l" t="t" r="r" b="b"/>
            <a:pathLst>
              <a:path w="8157182" h="6117886">
                <a:moveTo>
                  <a:pt x="0" y="0"/>
                </a:moveTo>
                <a:lnTo>
                  <a:pt x="8157181" y="0"/>
                </a:lnTo>
                <a:lnTo>
                  <a:pt x="8157181" y="6117886"/>
                </a:lnTo>
                <a:lnTo>
                  <a:pt x="0" y="6117886"/>
                </a:lnTo>
                <a:lnTo>
                  <a:pt x="0" y="0"/>
                </a:lnTo>
                <a:close/>
              </a:path>
            </a:pathLst>
          </a:custGeom>
          <a:blipFill>
            <a:blip r:embed="rId3"/>
            <a:stretch>
              <a:fillRect/>
            </a:stretch>
          </a:blipFill>
        </p:spPr>
      </p:sp>
      <p:sp>
        <p:nvSpPr>
          <p:cNvPr id="21" name="Freeform 21"/>
          <p:cNvSpPr/>
          <p:nvPr/>
        </p:nvSpPr>
        <p:spPr>
          <a:xfrm>
            <a:off x="934541" y="3006778"/>
            <a:ext cx="4525481" cy="7067771"/>
          </a:xfrm>
          <a:custGeom>
            <a:avLst/>
            <a:gdLst/>
            <a:ahLst/>
            <a:cxnLst/>
            <a:rect l="l" t="t" r="r" b="b"/>
            <a:pathLst>
              <a:path w="4525481" h="7067771">
                <a:moveTo>
                  <a:pt x="0" y="0"/>
                </a:moveTo>
                <a:lnTo>
                  <a:pt x="4525481" y="0"/>
                </a:lnTo>
                <a:lnTo>
                  <a:pt x="4525481" y="7067771"/>
                </a:lnTo>
                <a:lnTo>
                  <a:pt x="0" y="7067771"/>
                </a:lnTo>
                <a:lnTo>
                  <a:pt x="0" y="0"/>
                </a:lnTo>
                <a:close/>
              </a:path>
            </a:pathLst>
          </a:custGeom>
          <a:blipFill>
            <a:blip r:embed="rId4"/>
            <a:stretch>
              <a:fillRect t="-2895" b="-2895"/>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grpSp>
      <p:grpSp>
        <p:nvGrpSpPr>
          <p:cNvPr id="12" name="Group 12"/>
          <p:cNvGrpSpPr/>
          <p:nvPr/>
        </p:nvGrpSpPr>
        <p:grpSpPr>
          <a:xfrm rot="154285">
            <a:off x="1280999" y="1090155"/>
            <a:ext cx="15801646" cy="8229600"/>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DBD6CC"/>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312307">
            <a:off x="1243177" y="1028700"/>
            <a:ext cx="15801646" cy="8229600"/>
            <a:chOff x="0" y="0"/>
            <a:chExt cx="4161750" cy="2167467"/>
          </a:xfrm>
        </p:grpSpPr>
        <p:sp>
          <p:nvSpPr>
            <p:cNvPr id="16" name="Freeform 16"/>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7" name="TextBox 17"/>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8" name="Freeform 18"/>
          <p:cNvSpPr/>
          <p:nvPr/>
        </p:nvSpPr>
        <p:spPr>
          <a:xfrm>
            <a:off x="1243177" y="1003300"/>
            <a:ext cx="15801646" cy="8280400"/>
          </a:xfrm>
          <a:custGeom>
            <a:avLst/>
            <a:gdLst/>
            <a:ahLst/>
            <a:cxnLst/>
            <a:rect l="l" t="t" r="r" b="b"/>
            <a:pathLst>
              <a:path w="15801646" h="8280400">
                <a:moveTo>
                  <a:pt x="0" y="0"/>
                </a:moveTo>
                <a:lnTo>
                  <a:pt x="15801646" y="0"/>
                </a:lnTo>
                <a:lnTo>
                  <a:pt x="15801646" y="8280400"/>
                </a:lnTo>
                <a:lnTo>
                  <a:pt x="0" y="8280400"/>
                </a:lnTo>
                <a:lnTo>
                  <a:pt x="0" y="0"/>
                </a:lnTo>
                <a:close/>
              </a:path>
            </a:pathLst>
          </a:custGeom>
          <a:blipFill>
            <a:blip r:embed="rId3">
              <a:extLst>
                <a:ext uri="{96DAC541-7B7A-43D3-8B79-37D633B846F1}">
                  <asvg:svgBlip xmlns:asvg="http://schemas.microsoft.com/office/drawing/2016/SVG/main" r:embed="rId4"/>
                </a:ext>
              </a:extLst>
            </a:blip>
            <a:stretch>
              <a:fillRect l="-7651" t="-13497" r="-7841" b="-10475"/>
            </a:stretch>
          </a:blipFill>
        </p:spPr>
      </p:sp>
      <p:grpSp>
        <p:nvGrpSpPr>
          <p:cNvPr id="19" name="Group 19"/>
          <p:cNvGrpSpPr/>
          <p:nvPr/>
        </p:nvGrpSpPr>
        <p:grpSpPr>
          <a:xfrm rot="0">
            <a:off x="2093460" y="1796472"/>
            <a:ext cx="2621223" cy="6670984"/>
            <a:chOff x="0" y="0"/>
            <a:chExt cx="731946" cy="1862794"/>
          </a:xfrm>
        </p:grpSpPr>
        <p:sp>
          <p:nvSpPr>
            <p:cNvPr id="20" name="Freeform 20"/>
            <p:cNvSpPr/>
            <p:nvPr/>
          </p:nvSpPr>
          <p:spPr>
            <a:xfrm>
              <a:off x="0" y="0"/>
              <a:ext cx="731946" cy="1862794"/>
            </a:xfrm>
            <a:custGeom>
              <a:avLst/>
              <a:gdLst/>
              <a:ahLst/>
              <a:cxnLst/>
              <a:rect l="l" t="t" r="r" b="b"/>
              <a:pathLst>
                <a:path w="731946" h="1862794">
                  <a:moveTo>
                    <a:pt x="0" y="0"/>
                  </a:moveTo>
                  <a:lnTo>
                    <a:pt x="731946" y="0"/>
                  </a:lnTo>
                  <a:lnTo>
                    <a:pt x="731946" y="1862794"/>
                  </a:lnTo>
                  <a:lnTo>
                    <a:pt x="0" y="1862794"/>
                  </a:lnTo>
                  <a:close/>
                </a:path>
              </a:pathLst>
            </a:custGeom>
            <a:solidFill>
              <a:srgbClr val="004AAD"/>
            </a:solidFill>
          </p:spPr>
        </p:sp>
        <p:sp>
          <p:nvSpPr>
            <p:cNvPr id="21" name="TextBox 21"/>
            <p:cNvSpPr txBox="1"/>
            <p:nvPr/>
          </p:nvSpPr>
          <p:spPr>
            <a:xfrm>
              <a:off x="0" y="-28575"/>
              <a:ext cx="731946" cy="1891369"/>
            </a:xfrm>
            <a:prstGeom prst="rect">
              <a:avLst/>
            </a:prstGeom>
          </p:spPr>
          <p:txBody>
            <a:bodyPr lIns="50800" tIns="50800" rIns="50800" bIns="50800" rtlCol="0" anchor="ctr"/>
            <a:lstStyle/>
            <a:p>
              <a:pPr algn="ctr">
                <a:lnSpc>
                  <a:spcPts val="2660"/>
                </a:lnSpc>
              </a:pPr>
            </a:p>
          </p:txBody>
        </p:sp>
      </p:grpSp>
      <p:sp>
        <p:nvSpPr>
          <p:cNvPr id="22" name="Freeform 22"/>
          <p:cNvSpPr/>
          <p:nvPr/>
        </p:nvSpPr>
        <p:spPr>
          <a:xfrm flipH="1">
            <a:off x="13582147" y="4509223"/>
            <a:ext cx="3224649" cy="4174302"/>
          </a:xfrm>
          <a:custGeom>
            <a:avLst/>
            <a:gdLst/>
            <a:ahLst/>
            <a:cxnLst/>
            <a:rect l="l" t="t" r="r" b="b"/>
            <a:pathLst>
              <a:path w="3224649" h="4174302">
                <a:moveTo>
                  <a:pt x="3224649" y="0"/>
                </a:moveTo>
                <a:lnTo>
                  <a:pt x="0" y="0"/>
                </a:lnTo>
                <a:lnTo>
                  <a:pt x="0" y="4174302"/>
                </a:lnTo>
                <a:lnTo>
                  <a:pt x="3224649" y="4174302"/>
                </a:lnTo>
                <a:lnTo>
                  <a:pt x="322464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TextBox 23"/>
          <p:cNvSpPr txBox="1"/>
          <p:nvPr/>
        </p:nvSpPr>
        <p:spPr>
          <a:xfrm rot="5400000">
            <a:off x="-555625" y="4556125"/>
            <a:ext cx="7596505" cy="2370455"/>
          </a:xfrm>
          <a:prstGeom prst="rect">
            <a:avLst/>
          </a:prstGeom>
        </p:spPr>
        <p:txBody>
          <a:bodyPr wrap="square" lIns="0" tIns="0" rIns="0" bIns="0" rtlCol="0" anchor="t">
            <a:spAutoFit/>
          </a:bodyPr>
          <a:lstStyle/>
          <a:p>
            <a:pPr>
              <a:lnSpc>
                <a:spcPts val="18485"/>
              </a:lnSpc>
            </a:pPr>
            <a:r>
              <a:rPr lang="en-US" sz="8800">
                <a:solidFill>
                  <a:srgbClr val="F6F1E5"/>
                </a:solidFill>
                <a:latin typeface="Adirek HC Bold"/>
              </a:rPr>
              <a:t>CONTENTS</a:t>
            </a:r>
            <a:endParaRPr lang="en-US" sz="8800">
              <a:solidFill>
                <a:srgbClr val="F6F1E5"/>
              </a:solidFill>
              <a:latin typeface="Adirek HC Bold"/>
            </a:endParaRPr>
          </a:p>
        </p:txBody>
      </p:sp>
      <p:sp>
        <p:nvSpPr>
          <p:cNvPr id="24" name="TextBox 24"/>
          <p:cNvSpPr txBox="1"/>
          <p:nvPr/>
        </p:nvSpPr>
        <p:spPr>
          <a:xfrm>
            <a:off x="3810294" y="2171851"/>
            <a:ext cx="776708" cy="1846580"/>
          </a:xfrm>
          <a:prstGeom prst="rect">
            <a:avLst/>
          </a:prstGeom>
        </p:spPr>
        <p:txBody>
          <a:bodyPr lIns="0" tIns="0" rIns="0" bIns="0" rtlCol="0" anchor="t">
            <a:spAutoFit/>
          </a:bodyPr>
          <a:lstStyle/>
          <a:p>
            <a:pPr algn="r">
              <a:lnSpc>
                <a:spcPts val="7200"/>
              </a:lnSpc>
            </a:pPr>
            <a:r>
              <a:rPr lang="en-US" sz="8000" b="1">
                <a:solidFill>
                  <a:srgbClr val="F6F1E5"/>
                </a:solidFill>
                <a:ea typeface="字由点字大字报" panose="00020600040101010101" charset="-122"/>
              </a:rPr>
              <a:t>目录</a:t>
            </a:r>
            <a:endParaRPr lang="en-US" sz="8000" b="1">
              <a:solidFill>
                <a:srgbClr val="F6F1E5"/>
              </a:solidFill>
              <a:ea typeface="字由点字大字报" panose="00020600040101010101" charset="-122"/>
            </a:endParaRPr>
          </a:p>
        </p:txBody>
      </p:sp>
      <p:sp>
        <p:nvSpPr>
          <p:cNvPr id="25" name="TextBox 25"/>
          <p:cNvSpPr txBox="1"/>
          <p:nvPr/>
        </p:nvSpPr>
        <p:spPr>
          <a:xfrm>
            <a:off x="5638800" y="1181100"/>
            <a:ext cx="1964055" cy="1727835"/>
          </a:xfrm>
          <a:prstGeom prst="rect">
            <a:avLst/>
          </a:prstGeom>
        </p:spPr>
        <p:txBody>
          <a:bodyPr wrap="square" lIns="0" tIns="0" rIns="0" bIns="0" rtlCol="0" anchor="t">
            <a:spAutoFit/>
          </a:bodyPr>
          <a:lstStyle/>
          <a:p>
            <a:pPr algn="ctr">
              <a:lnSpc>
                <a:spcPts val="13475"/>
              </a:lnSpc>
            </a:pPr>
            <a:r>
              <a:rPr lang="en-US" sz="9625">
                <a:solidFill>
                  <a:srgbClr val="004AAD"/>
                </a:solidFill>
                <a:latin typeface="Adirek HC Bold"/>
              </a:rPr>
              <a:t>01</a:t>
            </a:r>
            <a:endParaRPr lang="en-US" sz="9625">
              <a:solidFill>
                <a:srgbClr val="004AAD"/>
              </a:solidFill>
              <a:latin typeface="Adirek HC Bold"/>
            </a:endParaRPr>
          </a:p>
        </p:txBody>
      </p:sp>
      <p:sp>
        <p:nvSpPr>
          <p:cNvPr id="26" name="TextBox 26"/>
          <p:cNvSpPr txBox="1"/>
          <p:nvPr/>
        </p:nvSpPr>
        <p:spPr>
          <a:xfrm>
            <a:off x="7467996" y="1726544"/>
            <a:ext cx="5944464" cy="897255"/>
          </a:xfrm>
          <a:prstGeom prst="rect">
            <a:avLst/>
          </a:prstGeom>
        </p:spPr>
        <p:txBody>
          <a:bodyPr lIns="0" tIns="0" rIns="0" bIns="0" rtlCol="0" anchor="t">
            <a:spAutoFit/>
          </a:bodyPr>
          <a:lstStyle/>
          <a:p>
            <a:pPr>
              <a:lnSpc>
                <a:spcPts val="7000"/>
              </a:lnSpc>
            </a:pPr>
            <a:r>
              <a:rPr lang="en-US" sz="5000" b="1">
                <a:solidFill>
                  <a:srgbClr val="000000"/>
                </a:solidFill>
                <a:ea typeface="字由点字大字报" panose="00020600040101010101" charset="-122"/>
              </a:rPr>
              <a:t>项目选题、需求分析</a:t>
            </a:r>
            <a:endParaRPr lang="en-US" sz="5000" b="1">
              <a:solidFill>
                <a:srgbClr val="000000"/>
              </a:solidFill>
              <a:ea typeface="字由点字大字报" panose="00020600040101010101" charset="-122"/>
            </a:endParaRPr>
          </a:p>
        </p:txBody>
      </p:sp>
      <p:sp>
        <p:nvSpPr>
          <p:cNvPr id="27" name="TextBox 27"/>
          <p:cNvSpPr txBox="1"/>
          <p:nvPr/>
        </p:nvSpPr>
        <p:spPr>
          <a:xfrm>
            <a:off x="6324600" y="2933700"/>
            <a:ext cx="2664460" cy="1727835"/>
          </a:xfrm>
          <a:prstGeom prst="rect">
            <a:avLst/>
          </a:prstGeom>
        </p:spPr>
        <p:txBody>
          <a:bodyPr wrap="square" lIns="0" tIns="0" rIns="0" bIns="0" rtlCol="0" anchor="t">
            <a:spAutoFit/>
          </a:bodyPr>
          <a:lstStyle/>
          <a:p>
            <a:pPr algn="ctr">
              <a:lnSpc>
                <a:spcPts val="13475"/>
              </a:lnSpc>
            </a:pPr>
            <a:r>
              <a:rPr lang="en-US" sz="9625">
                <a:solidFill>
                  <a:srgbClr val="004AAD"/>
                </a:solidFill>
                <a:latin typeface="Adirek HC Bold"/>
              </a:rPr>
              <a:t>02</a:t>
            </a:r>
            <a:endParaRPr lang="en-US" sz="9625">
              <a:solidFill>
                <a:srgbClr val="004AAD"/>
              </a:solidFill>
              <a:latin typeface="Adirek HC Bold"/>
            </a:endParaRPr>
          </a:p>
        </p:txBody>
      </p:sp>
      <p:sp>
        <p:nvSpPr>
          <p:cNvPr id="28" name="TextBox 28"/>
          <p:cNvSpPr txBox="1"/>
          <p:nvPr/>
        </p:nvSpPr>
        <p:spPr>
          <a:xfrm>
            <a:off x="8713884" y="3504701"/>
            <a:ext cx="7184305" cy="897255"/>
          </a:xfrm>
          <a:prstGeom prst="rect">
            <a:avLst/>
          </a:prstGeom>
        </p:spPr>
        <p:txBody>
          <a:bodyPr lIns="0" tIns="0" rIns="0" bIns="0" rtlCol="0" anchor="t">
            <a:spAutoFit/>
          </a:bodyPr>
          <a:lstStyle/>
          <a:p>
            <a:pPr>
              <a:lnSpc>
                <a:spcPts val="7000"/>
              </a:lnSpc>
            </a:pPr>
            <a:r>
              <a:rPr lang="en-US" sz="5000" b="1">
                <a:solidFill>
                  <a:srgbClr val="000000"/>
                </a:solidFill>
                <a:ea typeface="字由点字大字报" panose="00020600040101010101" charset="-122"/>
              </a:rPr>
              <a:t>功能的设计、实现、测试</a:t>
            </a:r>
            <a:endParaRPr lang="en-US" sz="5000" b="1">
              <a:solidFill>
                <a:srgbClr val="000000"/>
              </a:solidFill>
              <a:ea typeface="字由点字大字报" panose="00020600040101010101" charset="-122"/>
            </a:endParaRPr>
          </a:p>
        </p:txBody>
      </p:sp>
      <p:sp>
        <p:nvSpPr>
          <p:cNvPr id="29" name="TextBox 29"/>
          <p:cNvSpPr txBox="1"/>
          <p:nvPr/>
        </p:nvSpPr>
        <p:spPr>
          <a:xfrm>
            <a:off x="8721949" y="4620218"/>
            <a:ext cx="4698576" cy="3166110"/>
          </a:xfrm>
          <a:prstGeom prst="rect">
            <a:avLst/>
          </a:prstGeom>
        </p:spPr>
        <p:txBody>
          <a:bodyPr lIns="0" tIns="0" rIns="0" bIns="0" rtlCol="0" anchor="t">
            <a:spAutoFit/>
          </a:bodyPr>
          <a:lstStyle/>
          <a:p>
            <a:pPr>
              <a:lnSpc>
                <a:spcPts val="5040"/>
              </a:lnSpc>
            </a:pPr>
            <a:r>
              <a:rPr lang="en-US" sz="3600">
                <a:solidFill>
                  <a:srgbClr val="000000"/>
                </a:solidFill>
                <a:latin typeface="思源黑体" panose="020B0500000000000000" charset="-122"/>
                <a:ea typeface="思源黑体" panose="020B0500000000000000" charset="-122"/>
              </a:rPr>
              <a:t>1.信息的增删</a:t>
            </a:r>
            <a:endParaRPr lang="en-US" sz="3600">
              <a:solidFill>
                <a:srgbClr val="000000"/>
              </a:solidFill>
              <a:latin typeface="思源黑体" panose="020B0500000000000000" charset="-122"/>
              <a:ea typeface="思源黑体" panose="020B0500000000000000" charset="-122"/>
            </a:endParaRPr>
          </a:p>
          <a:p>
            <a:pPr>
              <a:lnSpc>
                <a:spcPts val="5040"/>
              </a:lnSpc>
            </a:pPr>
            <a:r>
              <a:rPr lang="en-US" sz="3600">
                <a:solidFill>
                  <a:srgbClr val="000000"/>
                </a:solidFill>
                <a:latin typeface="思源黑体" panose="020B0500000000000000" charset="-122"/>
                <a:ea typeface="思源黑体" panose="020B0500000000000000" charset="-122"/>
              </a:rPr>
              <a:t>2.信息的查询，排序</a:t>
            </a:r>
            <a:endParaRPr lang="en-US" sz="3600">
              <a:solidFill>
                <a:srgbClr val="000000"/>
              </a:solidFill>
              <a:latin typeface="思源黑体" panose="020B0500000000000000" charset="-122"/>
              <a:ea typeface="思源黑体" panose="020B0500000000000000" charset="-122"/>
            </a:endParaRPr>
          </a:p>
          <a:p>
            <a:pPr>
              <a:lnSpc>
                <a:spcPts val="5040"/>
              </a:lnSpc>
            </a:pPr>
            <a:r>
              <a:rPr lang="en-US" sz="3600">
                <a:solidFill>
                  <a:srgbClr val="000000"/>
                </a:solidFill>
                <a:latin typeface="思源黑体" panose="020B0500000000000000" charset="-122"/>
                <a:ea typeface="思源黑体" panose="020B0500000000000000" charset="-122"/>
              </a:rPr>
              <a:t>3.信息的修改</a:t>
            </a:r>
            <a:endParaRPr lang="en-US" sz="3600">
              <a:solidFill>
                <a:srgbClr val="000000"/>
              </a:solidFill>
              <a:latin typeface="思源黑体" panose="020B0500000000000000" charset="-122"/>
              <a:ea typeface="思源黑体" panose="020B0500000000000000" charset="-122"/>
            </a:endParaRPr>
          </a:p>
          <a:p>
            <a:pPr>
              <a:lnSpc>
                <a:spcPts val="5040"/>
              </a:lnSpc>
            </a:pPr>
            <a:r>
              <a:rPr lang="en-US" sz="3600">
                <a:solidFill>
                  <a:srgbClr val="000000"/>
                </a:solidFill>
                <a:latin typeface="思源黑体" panose="020B0500000000000000" charset="-122"/>
                <a:ea typeface="思源黑体" panose="020B0500000000000000" charset="-122"/>
              </a:rPr>
              <a:t>4.登录注册功能</a:t>
            </a:r>
            <a:endParaRPr lang="en-US" sz="3600">
              <a:solidFill>
                <a:srgbClr val="000000"/>
              </a:solidFill>
              <a:latin typeface="思源黑体" panose="020B0500000000000000" charset="-122"/>
              <a:ea typeface="思源黑体" panose="020B0500000000000000" charset="-122"/>
            </a:endParaRPr>
          </a:p>
          <a:p>
            <a:pPr>
              <a:lnSpc>
                <a:spcPts val="5040"/>
              </a:lnSpc>
            </a:pPr>
            <a:r>
              <a:rPr lang="en-US" sz="3600">
                <a:solidFill>
                  <a:srgbClr val="000000"/>
                </a:solidFill>
                <a:latin typeface="思源黑体" panose="020B0500000000000000" charset="-122"/>
                <a:ea typeface="思源黑体" panose="020B0500000000000000" charset="-122"/>
              </a:rPr>
              <a:t>5.图形化界面</a:t>
            </a:r>
            <a:endParaRPr lang="en-US" sz="3600">
              <a:solidFill>
                <a:srgbClr val="000000"/>
              </a:solidFill>
              <a:latin typeface="思源黑体" panose="020B0500000000000000" charset="-122"/>
              <a:ea typeface="思源黑体" panose="020B0500000000000000"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grpSp>
      <p:grpSp>
        <p:nvGrpSpPr>
          <p:cNvPr id="12" name="Group 12"/>
          <p:cNvGrpSpPr/>
          <p:nvPr/>
        </p:nvGrpSpPr>
        <p:grpSpPr>
          <a:xfrm rot="154285">
            <a:off x="724816" y="908516"/>
            <a:ext cx="16881080" cy="8791776"/>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5" name="Freeform 15"/>
          <p:cNvSpPr/>
          <p:nvPr/>
        </p:nvSpPr>
        <p:spPr>
          <a:xfrm>
            <a:off x="536094" y="720477"/>
            <a:ext cx="16881080" cy="8846046"/>
          </a:xfrm>
          <a:custGeom>
            <a:avLst/>
            <a:gdLst/>
            <a:ahLst/>
            <a:cxnLst/>
            <a:rect l="l" t="t" r="r" b="b"/>
            <a:pathLst>
              <a:path w="16881080" h="8846046">
                <a:moveTo>
                  <a:pt x="0" y="0"/>
                </a:moveTo>
                <a:lnTo>
                  <a:pt x="16881080" y="0"/>
                </a:lnTo>
                <a:lnTo>
                  <a:pt x="16881080" y="8846046"/>
                </a:lnTo>
                <a:lnTo>
                  <a:pt x="0" y="8846046"/>
                </a:lnTo>
                <a:lnTo>
                  <a:pt x="0" y="0"/>
                </a:lnTo>
                <a:close/>
              </a:path>
            </a:pathLst>
          </a:custGeom>
          <a:blipFill>
            <a:blip r:embed="rId2"/>
            <a:stretch>
              <a:fillRect l="-7651" t="-13497" r="-7841" b="-10475"/>
            </a:stretch>
          </a:blipFill>
        </p:spPr>
      </p:sp>
      <p:sp>
        <p:nvSpPr>
          <p:cNvPr id="16" name="TextBox 16"/>
          <p:cNvSpPr txBox="1"/>
          <p:nvPr/>
        </p:nvSpPr>
        <p:spPr>
          <a:xfrm>
            <a:off x="1631950" y="1257300"/>
            <a:ext cx="10989310" cy="1615440"/>
          </a:xfrm>
          <a:prstGeom prst="rect">
            <a:avLst/>
          </a:prstGeom>
        </p:spPr>
        <p:txBody>
          <a:bodyPr lIns="0" tIns="0" rIns="0" bIns="0" rtlCol="0" anchor="t">
            <a:spAutoFit/>
          </a:bodyPr>
          <a:lstStyle/>
          <a:p>
            <a:pPr>
              <a:lnSpc>
                <a:spcPts val="12600"/>
              </a:lnSpc>
            </a:pPr>
            <a:r>
              <a:rPr lang="en-US" sz="9000" b="1">
                <a:solidFill>
                  <a:srgbClr val="004AAD"/>
                </a:solidFill>
                <a:latin typeface="字由点字大字报" panose="00020600040101010101" charset="-122"/>
                <a:ea typeface="字由点字大字报" panose="00020600040101010101" charset="-122"/>
              </a:rPr>
              <a:t>查询猫咪信息-代码</a:t>
            </a:r>
            <a:endParaRPr lang="en-US" sz="9000" b="1">
              <a:solidFill>
                <a:srgbClr val="004AAD"/>
              </a:solidFill>
              <a:latin typeface="字由点字大字报" panose="00020600040101010101" charset="-122"/>
              <a:ea typeface="字由点字大字报" panose="00020600040101010101" charset="-122"/>
            </a:endParaRPr>
          </a:p>
        </p:txBody>
      </p:sp>
      <p:grpSp>
        <p:nvGrpSpPr>
          <p:cNvPr id="17" name="Group 17"/>
          <p:cNvGrpSpPr/>
          <p:nvPr/>
        </p:nvGrpSpPr>
        <p:grpSpPr>
          <a:xfrm rot="0">
            <a:off x="1670050" y="2743200"/>
            <a:ext cx="14825115" cy="183735"/>
            <a:chOff x="0" y="0"/>
            <a:chExt cx="19766820" cy="244980"/>
          </a:xfrm>
        </p:grpSpPr>
        <p:sp>
          <p:nvSpPr>
            <p:cNvPr id="18" name="AutoShape 18"/>
            <p:cNvSpPr/>
            <p:nvPr/>
          </p:nvSpPr>
          <p:spPr>
            <a:xfrm>
              <a:off x="0" y="219580"/>
              <a:ext cx="19738659" cy="0"/>
            </a:xfrm>
            <a:prstGeom prst="line">
              <a:avLst/>
            </a:prstGeom>
            <a:ln w="50800" cap="flat">
              <a:solidFill>
                <a:srgbClr val="004AAD"/>
              </a:solidFill>
              <a:prstDash val="solid"/>
              <a:headEnd type="none" w="sm" len="sm"/>
              <a:tailEnd type="none" w="sm" len="sm"/>
            </a:ln>
          </p:spPr>
        </p:sp>
        <p:sp>
          <p:nvSpPr>
            <p:cNvPr id="19" name="AutoShape 19"/>
            <p:cNvSpPr/>
            <p:nvPr/>
          </p:nvSpPr>
          <p:spPr>
            <a:xfrm>
              <a:off x="11177" y="50800"/>
              <a:ext cx="19755644" cy="0"/>
            </a:xfrm>
            <a:prstGeom prst="line">
              <a:avLst/>
            </a:prstGeom>
            <a:ln w="101600" cap="flat">
              <a:solidFill>
                <a:srgbClr val="004AAD"/>
              </a:solidFill>
              <a:prstDash val="solid"/>
              <a:headEnd type="none" w="sm" len="sm"/>
              <a:tailEnd type="none" w="sm" len="sm"/>
            </a:ln>
          </p:spPr>
        </p:sp>
      </p:grpSp>
      <p:sp>
        <p:nvSpPr>
          <p:cNvPr id="20" name="Freeform 20"/>
          <p:cNvSpPr/>
          <p:nvPr/>
        </p:nvSpPr>
        <p:spPr>
          <a:xfrm>
            <a:off x="536094" y="3456406"/>
            <a:ext cx="12887545" cy="5399568"/>
          </a:xfrm>
          <a:custGeom>
            <a:avLst/>
            <a:gdLst/>
            <a:ahLst/>
            <a:cxnLst/>
            <a:rect l="l" t="t" r="r" b="b"/>
            <a:pathLst>
              <a:path w="12887545" h="5399568">
                <a:moveTo>
                  <a:pt x="0" y="0"/>
                </a:moveTo>
                <a:lnTo>
                  <a:pt x="12887545" y="0"/>
                </a:lnTo>
                <a:lnTo>
                  <a:pt x="12887545" y="5399568"/>
                </a:lnTo>
                <a:lnTo>
                  <a:pt x="0" y="5399568"/>
                </a:lnTo>
                <a:lnTo>
                  <a:pt x="0" y="0"/>
                </a:lnTo>
                <a:close/>
              </a:path>
            </a:pathLst>
          </a:custGeom>
          <a:blipFill>
            <a:blip r:embed="rId3"/>
            <a:stretch>
              <a:fillRect/>
            </a:stretch>
          </a:blipFill>
        </p:spPr>
      </p:sp>
      <p:sp>
        <p:nvSpPr>
          <p:cNvPr id="21" name="Freeform 21"/>
          <p:cNvSpPr/>
          <p:nvPr/>
        </p:nvSpPr>
        <p:spPr>
          <a:xfrm>
            <a:off x="1035288" y="3214959"/>
            <a:ext cx="11258312" cy="6043341"/>
          </a:xfrm>
          <a:custGeom>
            <a:avLst/>
            <a:gdLst/>
            <a:ahLst/>
            <a:cxnLst/>
            <a:rect l="l" t="t" r="r" b="b"/>
            <a:pathLst>
              <a:path w="11258312" h="6043341">
                <a:moveTo>
                  <a:pt x="0" y="0"/>
                </a:moveTo>
                <a:lnTo>
                  <a:pt x="11258312" y="0"/>
                </a:lnTo>
                <a:lnTo>
                  <a:pt x="11258312" y="6043341"/>
                </a:lnTo>
                <a:lnTo>
                  <a:pt x="0" y="6043341"/>
                </a:lnTo>
                <a:lnTo>
                  <a:pt x="0" y="0"/>
                </a:lnTo>
                <a:close/>
              </a:path>
            </a:pathLst>
          </a:custGeom>
          <a:blipFill>
            <a:blip r:embed="rId4"/>
            <a:stretch>
              <a:fillRect/>
            </a:stretch>
          </a:blipFill>
        </p:spPr>
      </p:sp>
      <p:sp>
        <p:nvSpPr>
          <p:cNvPr id="22" name="Freeform 22"/>
          <p:cNvSpPr/>
          <p:nvPr/>
        </p:nvSpPr>
        <p:spPr>
          <a:xfrm>
            <a:off x="1682105" y="3247906"/>
            <a:ext cx="11741534" cy="6364939"/>
          </a:xfrm>
          <a:custGeom>
            <a:avLst/>
            <a:gdLst/>
            <a:ahLst/>
            <a:cxnLst/>
            <a:rect l="l" t="t" r="r" b="b"/>
            <a:pathLst>
              <a:path w="11741534" h="6364939">
                <a:moveTo>
                  <a:pt x="0" y="0"/>
                </a:moveTo>
                <a:lnTo>
                  <a:pt x="11741534" y="0"/>
                </a:lnTo>
                <a:lnTo>
                  <a:pt x="11741534" y="6364939"/>
                </a:lnTo>
                <a:lnTo>
                  <a:pt x="0" y="6364939"/>
                </a:lnTo>
                <a:lnTo>
                  <a:pt x="0" y="0"/>
                </a:lnTo>
                <a:close/>
              </a:path>
            </a:pathLst>
          </a:custGeom>
          <a:blipFill>
            <a:blip r:embed="rId5"/>
            <a:stretch>
              <a:fillRect/>
            </a:stretch>
          </a:blipFill>
        </p:spPr>
      </p:sp>
      <p:sp>
        <p:nvSpPr>
          <p:cNvPr id="23" name="Freeform 23"/>
          <p:cNvSpPr/>
          <p:nvPr/>
        </p:nvSpPr>
        <p:spPr>
          <a:xfrm>
            <a:off x="2297353" y="2973557"/>
            <a:ext cx="12312453" cy="6365266"/>
          </a:xfrm>
          <a:custGeom>
            <a:avLst/>
            <a:gdLst/>
            <a:ahLst/>
            <a:cxnLst/>
            <a:rect l="l" t="t" r="r" b="b"/>
            <a:pathLst>
              <a:path w="12312453" h="6365266">
                <a:moveTo>
                  <a:pt x="0" y="0"/>
                </a:moveTo>
                <a:lnTo>
                  <a:pt x="12312452" y="0"/>
                </a:lnTo>
                <a:lnTo>
                  <a:pt x="12312452" y="6365266"/>
                </a:lnTo>
                <a:lnTo>
                  <a:pt x="0" y="6365266"/>
                </a:lnTo>
                <a:lnTo>
                  <a:pt x="0" y="0"/>
                </a:lnTo>
                <a:close/>
              </a:path>
            </a:pathLst>
          </a:custGeom>
          <a:blipFill>
            <a:blip r:embed="rId6"/>
            <a:stretch>
              <a:fillRect/>
            </a:stretch>
          </a:blipFill>
        </p:spPr>
      </p:sp>
      <p:sp>
        <p:nvSpPr>
          <p:cNvPr id="24" name="Freeform 24"/>
          <p:cNvSpPr/>
          <p:nvPr/>
        </p:nvSpPr>
        <p:spPr>
          <a:xfrm>
            <a:off x="3073400" y="3097902"/>
            <a:ext cx="12982396" cy="6277455"/>
          </a:xfrm>
          <a:custGeom>
            <a:avLst/>
            <a:gdLst/>
            <a:ahLst/>
            <a:cxnLst/>
            <a:rect l="l" t="t" r="r" b="b"/>
            <a:pathLst>
              <a:path w="12982396" h="6277455">
                <a:moveTo>
                  <a:pt x="0" y="0"/>
                </a:moveTo>
                <a:lnTo>
                  <a:pt x="12982396" y="0"/>
                </a:lnTo>
                <a:lnTo>
                  <a:pt x="12982396" y="6277455"/>
                </a:lnTo>
                <a:lnTo>
                  <a:pt x="0" y="6277455"/>
                </a:lnTo>
                <a:lnTo>
                  <a:pt x="0" y="0"/>
                </a:lnTo>
                <a:close/>
              </a:path>
            </a:pathLst>
          </a:custGeom>
          <a:blipFill>
            <a:blip r:embed="rId7"/>
            <a:stretch>
              <a:fillRect t="-2615" b="-2615"/>
            </a:stretch>
          </a:blipFill>
        </p:spPr>
      </p:sp>
      <p:sp>
        <p:nvSpPr>
          <p:cNvPr id="25" name="Freeform 25"/>
          <p:cNvSpPr/>
          <p:nvPr/>
        </p:nvSpPr>
        <p:spPr>
          <a:xfrm>
            <a:off x="3661733" y="3145694"/>
            <a:ext cx="12394063" cy="6569363"/>
          </a:xfrm>
          <a:custGeom>
            <a:avLst/>
            <a:gdLst/>
            <a:ahLst/>
            <a:cxnLst/>
            <a:rect l="l" t="t" r="r" b="b"/>
            <a:pathLst>
              <a:path w="12394063" h="6569363">
                <a:moveTo>
                  <a:pt x="0" y="0"/>
                </a:moveTo>
                <a:lnTo>
                  <a:pt x="12394063" y="0"/>
                </a:lnTo>
                <a:lnTo>
                  <a:pt x="12394063" y="6569363"/>
                </a:lnTo>
                <a:lnTo>
                  <a:pt x="0" y="6569363"/>
                </a:lnTo>
                <a:lnTo>
                  <a:pt x="0" y="0"/>
                </a:lnTo>
                <a:close/>
              </a:path>
            </a:pathLst>
          </a:custGeom>
          <a:blipFill>
            <a:blip r:embed="rId8"/>
            <a:stretch>
              <a:fillRect/>
            </a:stretch>
          </a:blipFill>
        </p:spPr>
      </p:sp>
      <p:sp>
        <p:nvSpPr>
          <p:cNvPr id="26" name="Freeform 26"/>
          <p:cNvSpPr/>
          <p:nvPr/>
        </p:nvSpPr>
        <p:spPr>
          <a:xfrm>
            <a:off x="4382068" y="3167303"/>
            <a:ext cx="12877232" cy="5977774"/>
          </a:xfrm>
          <a:custGeom>
            <a:avLst/>
            <a:gdLst/>
            <a:ahLst/>
            <a:cxnLst/>
            <a:rect l="l" t="t" r="r" b="b"/>
            <a:pathLst>
              <a:path w="12877232" h="5977774">
                <a:moveTo>
                  <a:pt x="0" y="0"/>
                </a:moveTo>
                <a:lnTo>
                  <a:pt x="12877232" y="0"/>
                </a:lnTo>
                <a:lnTo>
                  <a:pt x="12877232" y="5977774"/>
                </a:lnTo>
                <a:lnTo>
                  <a:pt x="0" y="5977774"/>
                </a:lnTo>
                <a:lnTo>
                  <a:pt x="0" y="0"/>
                </a:lnTo>
                <a:close/>
              </a:path>
            </a:pathLst>
          </a:custGeom>
          <a:blipFill>
            <a:blip r:embed="rId9"/>
            <a:stretch>
              <a:fillRect/>
            </a:stretch>
          </a:blipFill>
        </p:spPr>
      </p:sp>
      <p:sp>
        <p:nvSpPr>
          <p:cNvPr id="27" name="Freeform 27"/>
          <p:cNvSpPr/>
          <p:nvPr/>
        </p:nvSpPr>
        <p:spPr>
          <a:xfrm>
            <a:off x="5031534" y="2846150"/>
            <a:ext cx="9654461" cy="6780959"/>
          </a:xfrm>
          <a:custGeom>
            <a:avLst/>
            <a:gdLst/>
            <a:ahLst/>
            <a:cxnLst/>
            <a:rect l="l" t="t" r="r" b="b"/>
            <a:pathLst>
              <a:path w="9654461" h="6780959">
                <a:moveTo>
                  <a:pt x="0" y="0"/>
                </a:moveTo>
                <a:lnTo>
                  <a:pt x="9654461" y="0"/>
                </a:lnTo>
                <a:lnTo>
                  <a:pt x="9654461" y="6780959"/>
                </a:lnTo>
                <a:lnTo>
                  <a:pt x="0" y="6780959"/>
                </a:lnTo>
                <a:lnTo>
                  <a:pt x="0" y="0"/>
                </a:lnTo>
                <a:close/>
              </a:path>
            </a:pathLst>
          </a:custGeom>
          <a:blipFill>
            <a:blip r:embed="rId10"/>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grpSp>
      <p:grpSp>
        <p:nvGrpSpPr>
          <p:cNvPr id="12" name="Group 12"/>
          <p:cNvGrpSpPr/>
          <p:nvPr/>
        </p:nvGrpSpPr>
        <p:grpSpPr>
          <a:xfrm rot="154285">
            <a:off x="724816" y="908516"/>
            <a:ext cx="16881080" cy="8791776"/>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5" name="Freeform 15"/>
          <p:cNvSpPr/>
          <p:nvPr/>
        </p:nvSpPr>
        <p:spPr>
          <a:xfrm>
            <a:off x="536094" y="720477"/>
            <a:ext cx="16881080" cy="8846046"/>
          </a:xfrm>
          <a:custGeom>
            <a:avLst/>
            <a:gdLst/>
            <a:ahLst/>
            <a:cxnLst/>
            <a:rect l="l" t="t" r="r" b="b"/>
            <a:pathLst>
              <a:path w="16881080" h="8846046">
                <a:moveTo>
                  <a:pt x="0" y="0"/>
                </a:moveTo>
                <a:lnTo>
                  <a:pt x="16881080" y="0"/>
                </a:lnTo>
                <a:lnTo>
                  <a:pt x="16881080" y="8846046"/>
                </a:lnTo>
                <a:lnTo>
                  <a:pt x="0" y="8846046"/>
                </a:lnTo>
                <a:lnTo>
                  <a:pt x="0" y="0"/>
                </a:lnTo>
                <a:close/>
              </a:path>
            </a:pathLst>
          </a:custGeom>
          <a:blipFill>
            <a:blip r:embed="rId2"/>
            <a:stretch>
              <a:fillRect l="-7651" t="-13497" r="-7841" b="-10475"/>
            </a:stretch>
          </a:blipFill>
        </p:spPr>
      </p:sp>
      <p:sp>
        <p:nvSpPr>
          <p:cNvPr id="16" name="TextBox 16"/>
          <p:cNvSpPr txBox="1"/>
          <p:nvPr/>
        </p:nvSpPr>
        <p:spPr>
          <a:xfrm>
            <a:off x="1631950" y="1257300"/>
            <a:ext cx="10989310" cy="1615440"/>
          </a:xfrm>
          <a:prstGeom prst="rect">
            <a:avLst/>
          </a:prstGeom>
        </p:spPr>
        <p:txBody>
          <a:bodyPr lIns="0" tIns="0" rIns="0" bIns="0" rtlCol="0" anchor="t">
            <a:spAutoFit/>
          </a:bodyPr>
          <a:lstStyle/>
          <a:p>
            <a:pPr>
              <a:lnSpc>
                <a:spcPts val="12600"/>
              </a:lnSpc>
            </a:pPr>
            <a:r>
              <a:rPr lang="en-US" sz="9000" b="1">
                <a:solidFill>
                  <a:srgbClr val="004AAD"/>
                </a:solidFill>
                <a:latin typeface="字由点字大字报" panose="00020600040101010101" charset="-122"/>
                <a:ea typeface="字由点字大字报" panose="00020600040101010101" charset="-122"/>
              </a:rPr>
              <a:t>查询猫咪信息-演示</a:t>
            </a:r>
            <a:endParaRPr lang="en-US" sz="9000" b="1">
              <a:solidFill>
                <a:srgbClr val="004AAD"/>
              </a:solidFill>
              <a:latin typeface="字由点字大字报" panose="00020600040101010101" charset="-122"/>
              <a:ea typeface="字由点字大字报" panose="00020600040101010101" charset="-122"/>
            </a:endParaRPr>
          </a:p>
        </p:txBody>
      </p:sp>
      <p:grpSp>
        <p:nvGrpSpPr>
          <p:cNvPr id="17" name="Group 17"/>
          <p:cNvGrpSpPr/>
          <p:nvPr/>
        </p:nvGrpSpPr>
        <p:grpSpPr>
          <a:xfrm rot="0">
            <a:off x="1670050" y="2743200"/>
            <a:ext cx="14825115" cy="183735"/>
            <a:chOff x="0" y="0"/>
            <a:chExt cx="19766820" cy="244980"/>
          </a:xfrm>
        </p:grpSpPr>
        <p:sp>
          <p:nvSpPr>
            <p:cNvPr id="18" name="AutoShape 18"/>
            <p:cNvSpPr/>
            <p:nvPr/>
          </p:nvSpPr>
          <p:spPr>
            <a:xfrm>
              <a:off x="0" y="219580"/>
              <a:ext cx="19738659" cy="0"/>
            </a:xfrm>
            <a:prstGeom prst="line">
              <a:avLst/>
            </a:prstGeom>
            <a:ln w="50800" cap="flat">
              <a:solidFill>
                <a:srgbClr val="004AAD"/>
              </a:solidFill>
              <a:prstDash val="solid"/>
              <a:headEnd type="none" w="sm" len="sm"/>
              <a:tailEnd type="none" w="sm" len="sm"/>
            </a:ln>
          </p:spPr>
        </p:sp>
        <p:sp>
          <p:nvSpPr>
            <p:cNvPr id="19" name="AutoShape 19"/>
            <p:cNvSpPr/>
            <p:nvPr/>
          </p:nvSpPr>
          <p:spPr>
            <a:xfrm>
              <a:off x="11177" y="50800"/>
              <a:ext cx="19755644" cy="0"/>
            </a:xfrm>
            <a:prstGeom prst="line">
              <a:avLst/>
            </a:prstGeom>
            <a:ln w="101600" cap="flat">
              <a:solidFill>
                <a:srgbClr val="004AAD"/>
              </a:solidFill>
              <a:prstDash val="solid"/>
              <a:headEnd type="none" w="sm" len="sm"/>
              <a:tailEnd type="none" w="sm" len="sm"/>
            </a:ln>
          </p:spPr>
        </p:sp>
      </p:grpSp>
      <p:sp>
        <p:nvSpPr>
          <p:cNvPr id="20" name="Freeform 20"/>
          <p:cNvSpPr/>
          <p:nvPr/>
        </p:nvSpPr>
        <p:spPr>
          <a:xfrm>
            <a:off x="316552" y="3075864"/>
            <a:ext cx="5513697" cy="4135273"/>
          </a:xfrm>
          <a:custGeom>
            <a:avLst/>
            <a:gdLst/>
            <a:ahLst/>
            <a:cxnLst/>
            <a:rect l="l" t="t" r="r" b="b"/>
            <a:pathLst>
              <a:path w="5513697" h="4135273">
                <a:moveTo>
                  <a:pt x="0" y="0"/>
                </a:moveTo>
                <a:lnTo>
                  <a:pt x="5513696" y="0"/>
                </a:lnTo>
                <a:lnTo>
                  <a:pt x="5513696" y="4135272"/>
                </a:lnTo>
                <a:lnTo>
                  <a:pt x="0" y="4135272"/>
                </a:lnTo>
                <a:lnTo>
                  <a:pt x="0" y="0"/>
                </a:lnTo>
                <a:close/>
              </a:path>
            </a:pathLst>
          </a:custGeom>
          <a:blipFill>
            <a:blip r:embed="rId3"/>
            <a:stretch>
              <a:fillRect/>
            </a:stretch>
          </a:blipFill>
        </p:spPr>
      </p:sp>
      <p:sp>
        <p:nvSpPr>
          <p:cNvPr id="21" name="Freeform 21"/>
          <p:cNvSpPr/>
          <p:nvPr/>
        </p:nvSpPr>
        <p:spPr>
          <a:xfrm>
            <a:off x="5646071" y="2993548"/>
            <a:ext cx="4958429" cy="1652810"/>
          </a:xfrm>
          <a:custGeom>
            <a:avLst/>
            <a:gdLst/>
            <a:ahLst/>
            <a:cxnLst/>
            <a:rect l="l" t="t" r="r" b="b"/>
            <a:pathLst>
              <a:path w="4958429" h="1652810">
                <a:moveTo>
                  <a:pt x="0" y="0"/>
                </a:moveTo>
                <a:lnTo>
                  <a:pt x="4958429" y="0"/>
                </a:lnTo>
                <a:lnTo>
                  <a:pt x="4958429" y="1652810"/>
                </a:lnTo>
                <a:lnTo>
                  <a:pt x="0" y="1652810"/>
                </a:lnTo>
                <a:lnTo>
                  <a:pt x="0" y="0"/>
                </a:lnTo>
                <a:close/>
              </a:path>
            </a:pathLst>
          </a:custGeom>
          <a:blipFill>
            <a:blip r:embed="rId4"/>
            <a:stretch>
              <a:fillRect/>
            </a:stretch>
          </a:blipFill>
        </p:spPr>
      </p:sp>
      <p:sp>
        <p:nvSpPr>
          <p:cNvPr id="22" name="Freeform 22"/>
          <p:cNvSpPr/>
          <p:nvPr/>
        </p:nvSpPr>
        <p:spPr>
          <a:xfrm>
            <a:off x="5646071" y="4713033"/>
            <a:ext cx="6211945" cy="4658959"/>
          </a:xfrm>
          <a:custGeom>
            <a:avLst/>
            <a:gdLst/>
            <a:ahLst/>
            <a:cxnLst/>
            <a:rect l="l" t="t" r="r" b="b"/>
            <a:pathLst>
              <a:path w="6211945" h="4658959">
                <a:moveTo>
                  <a:pt x="0" y="0"/>
                </a:moveTo>
                <a:lnTo>
                  <a:pt x="6211945" y="0"/>
                </a:lnTo>
                <a:lnTo>
                  <a:pt x="6211945" y="4658959"/>
                </a:lnTo>
                <a:lnTo>
                  <a:pt x="0" y="4658959"/>
                </a:lnTo>
                <a:lnTo>
                  <a:pt x="0" y="0"/>
                </a:lnTo>
                <a:close/>
              </a:path>
            </a:pathLst>
          </a:custGeom>
          <a:blipFill>
            <a:blip r:embed="rId5"/>
            <a:stretch>
              <a:fillRect/>
            </a:stretch>
          </a:blipFill>
        </p:spPr>
      </p:sp>
      <p:sp>
        <p:nvSpPr>
          <p:cNvPr id="23" name="Freeform 23"/>
          <p:cNvSpPr/>
          <p:nvPr/>
        </p:nvSpPr>
        <p:spPr>
          <a:xfrm>
            <a:off x="11091319" y="2697246"/>
            <a:ext cx="5477961" cy="2245413"/>
          </a:xfrm>
          <a:custGeom>
            <a:avLst/>
            <a:gdLst/>
            <a:ahLst/>
            <a:cxnLst/>
            <a:rect l="l" t="t" r="r" b="b"/>
            <a:pathLst>
              <a:path w="5477961" h="2245413">
                <a:moveTo>
                  <a:pt x="0" y="0"/>
                </a:moveTo>
                <a:lnTo>
                  <a:pt x="5477962" y="0"/>
                </a:lnTo>
                <a:lnTo>
                  <a:pt x="5477962" y="2245413"/>
                </a:lnTo>
                <a:lnTo>
                  <a:pt x="0" y="2245413"/>
                </a:lnTo>
                <a:lnTo>
                  <a:pt x="0" y="0"/>
                </a:lnTo>
                <a:close/>
              </a:path>
            </a:pathLst>
          </a:custGeom>
          <a:blipFill>
            <a:blip r:embed="rId6"/>
            <a:stretch>
              <a:fillRect/>
            </a:stretch>
          </a:blipFill>
        </p:spPr>
      </p:sp>
      <p:sp>
        <p:nvSpPr>
          <p:cNvPr id="24" name="Freeform 24"/>
          <p:cNvSpPr/>
          <p:nvPr/>
        </p:nvSpPr>
        <p:spPr>
          <a:xfrm>
            <a:off x="11487075" y="5143500"/>
            <a:ext cx="6307543" cy="3598566"/>
          </a:xfrm>
          <a:custGeom>
            <a:avLst/>
            <a:gdLst/>
            <a:ahLst/>
            <a:cxnLst/>
            <a:rect l="l" t="t" r="r" b="b"/>
            <a:pathLst>
              <a:path w="6307543" h="3598566">
                <a:moveTo>
                  <a:pt x="0" y="0"/>
                </a:moveTo>
                <a:lnTo>
                  <a:pt x="6307543" y="0"/>
                </a:lnTo>
                <a:lnTo>
                  <a:pt x="6307543" y="3598566"/>
                </a:lnTo>
                <a:lnTo>
                  <a:pt x="0" y="3598566"/>
                </a:lnTo>
                <a:lnTo>
                  <a:pt x="0" y="0"/>
                </a:lnTo>
                <a:close/>
              </a:path>
            </a:pathLst>
          </a:custGeom>
          <a:blipFill>
            <a:blip r:embed="rId7"/>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grpSp>
      <p:grpSp>
        <p:nvGrpSpPr>
          <p:cNvPr id="12" name="Group 12"/>
          <p:cNvGrpSpPr/>
          <p:nvPr/>
        </p:nvGrpSpPr>
        <p:grpSpPr>
          <a:xfrm rot="154285">
            <a:off x="1280999" y="1090155"/>
            <a:ext cx="15801646" cy="8229600"/>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DBD6CC"/>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312307">
            <a:off x="1243177" y="1028700"/>
            <a:ext cx="15801646" cy="8229600"/>
            <a:chOff x="0" y="0"/>
            <a:chExt cx="4161750" cy="2167467"/>
          </a:xfrm>
        </p:grpSpPr>
        <p:sp>
          <p:nvSpPr>
            <p:cNvPr id="16" name="Freeform 16"/>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7" name="TextBox 17"/>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8" name="Freeform 18"/>
          <p:cNvSpPr/>
          <p:nvPr/>
        </p:nvSpPr>
        <p:spPr>
          <a:xfrm>
            <a:off x="1104345" y="1389682"/>
            <a:ext cx="15801646" cy="8280400"/>
          </a:xfrm>
          <a:custGeom>
            <a:avLst/>
            <a:gdLst/>
            <a:ahLst/>
            <a:cxnLst/>
            <a:rect l="l" t="t" r="r" b="b"/>
            <a:pathLst>
              <a:path w="15801646" h="8280400">
                <a:moveTo>
                  <a:pt x="0" y="0"/>
                </a:moveTo>
                <a:lnTo>
                  <a:pt x="15801646" y="0"/>
                </a:lnTo>
                <a:lnTo>
                  <a:pt x="15801646" y="8280400"/>
                </a:lnTo>
                <a:lnTo>
                  <a:pt x="0" y="8280400"/>
                </a:lnTo>
                <a:lnTo>
                  <a:pt x="0" y="0"/>
                </a:lnTo>
                <a:close/>
              </a:path>
            </a:pathLst>
          </a:custGeom>
          <a:blipFill>
            <a:blip r:embed="rId2"/>
            <a:stretch>
              <a:fillRect l="-7651" t="-13497" r="-7841" b="-10475"/>
            </a:stretch>
          </a:blipFill>
        </p:spPr>
      </p:sp>
      <p:grpSp>
        <p:nvGrpSpPr>
          <p:cNvPr id="19" name="Group 19"/>
          <p:cNvGrpSpPr/>
          <p:nvPr/>
        </p:nvGrpSpPr>
        <p:grpSpPr>
          <a:xfrm rot="0">
            <a:off x="11525465" y="4991675"/>
            <a:ext cx="5028324" cy="4194220"/>
            <a:chOff x="0" y="0"/>
            <a:chExt cx="6704432" cy="5592293"/>
          </a:xfrm>
        </p:grpSpPr>
        <p:sp>
          <p:nvSpPr>
            <p:cNvPr id="20" name="Freeform 20"/>
            <p:cNvSpPr/>
            <p:nvPr/>
          </p:nvSpPr>
          <p:spPr>
            <a:xfrm rot="-1536842">
              <a:off x="410373" y="1112771"/>
              <a:ext cx="5883686" cy="3236027"/>
            </a:xfrm>
            <a:custGeom>
              <a:avLst/>
              <a:gdLst/>
              <a:ahLst/>
              <a:cxnLst/>
              <a:rect l="l" t="t" r="r" b="b"/>
              <a:pathLst>
                <a:path w="5883686" h="3236027">
                  <a:moveTo>
                    <a:pt x="0" y="0"/>
                  </a:moveTo>
                  <a:lnTo>
                    <a:pt x="5883686" y="0"/>
                  </a:lnTo>
                  <a:lnTo>
                    <a:pt x="5883686" y="3236027"/>
                  </a:lnTo>
                  <a:lnTo>
                    <a:pt x="0" y="3236027"/>
                  </a:lnTo>
                  <a:lnTo>
                    <a:pt x="0" y="0"/>
                  </a:lnTo>
                  <a:close/>
                </a:path>
              </a:pathLst>
            </a:custGeom>
            <a:blipFill>
              <a:blip r:embed="rId3"/>
              <a:stretch>
                <a:fillRect/>
              </a:stretch>
            </a:blipFill>
          </p:spPr>
        </p:sp>
        <p:grpSp>
          <p:nvGrpSpPr>
            <p:cNvPr id="21" name="Group 21"/>
            <p:cNvGrpSpPr/>
            <p:nvPr/>
          </p:nvGrpSpPr>
          <p:grpSpPr>
            <a:xfrm rot="0">
              <a:off x="1240059" y="5330844"/>
              <a:ext cx="4224314" cy="261449"/>
              <a:chOff x="0" y="0"/>
              <a:chExt cx="812800" cy="50305"/>
            </a:xfrm>
          </p:grpSpPr>
          <p:sp>
            <p:nvSpPr>
              <p:cNvPr id="22" name="Freeform 22"/>
              <p:cNvSpPr/>
              <p:nvPr/>
            </p:nvSpPr>
            <p:spPr>
              <a:xfrm>
                <a:off x="0" y="0"/>
                <a:ext cx="812800" cy="50305"/>
              </a:xfrm>
              <a:custGeom>
                <a:avLst/>
                <a:gdLst/>
                <a:ahLst/>
                <a:cxnLst/>
                <a:rect l="l" t="t" r="r" b="b"/>
                <a:pathLst>
                  <a:path w="812800" h="50305">
                    <a:moveTo>
                      <a:pt x="406400" y="0"/>
                    </a:moveTo>
                    <a:cubicBezTo>
                      <a:pt x="181951" y="0"/>
                      <a:pt x="0" y="11261"/>
                      <a:pt x="0" y="25153"/>
                    </a:cubicBezTo>
                    <a:cubicBezTo>
                      <a:pt x="0" y="39044"/>
                      <a:pt x="181951" y="50305"/>
                      <a:pt x="406400" y="50305"/>
                    </a:cubicBezTo>
                    <a:cubicBezTo>
                      <a:pt x="630849" y="50305"/>
                      <a:pt x="812800" y="39044"/>
                      <a:pt x="812800" y="25153"/>
                    </a:cubicBezTo>
                    <a:cubicBezTo>
                      <a:pt x="812800" y="11261"/>
                      <a:pt x="630849" y="0"/>
                      <a:pt x="406400" y="0"/>
                    </a:cubicBezTo>
                    <a:close/>
                  </a:path>
                </a:pathLst>
              </a:custGeom>
              <a:solidFill>
                <a:srgbClr val="004AAD"/>
              </a:solidFill>
            </p:spPr>
          </p:sp>
          <p:sp>
            <p:nvSpPr>
              <p:cNvPr id="23" name="TextBox 23"/>
              <p:cNvSpPr txBox="1"/>
              <p:nvPr/>
            </p:nvSpPr>
            <p:spPr>
              <a:xfrm>
                <a:off x="76200" y="-23859"/>
                <a:ext cx="660400" cy="69448"/>
              </a:xfrm>
              <a:prstGeom prst="rect">
                <a:avLst/>
              </a:prstGeom>
            </p:spPr>
            <p:txBody>
              <a:bodyPr lIns="50800" tIns="50800" rIns="50800" bIns="50800" rtlCol="0" anchor="ctr"/>
              <a:lstStyle/>
              <a:p>
                <a:pPr algn="ctr">
                  <a:lnSpc>
                    <a:spcPts val="2660"/>
                  </a:lnSpc>
                </a:pPr>
              </a:p>
            </p:txBody>
          </p:sp>
        </p:grpSp>
      </p:grpSp>
      <p:sp>
        <p:nvSpPr>
          <p:cNvPr id="24" name="Freeform 24"/>
          <p:cNvSpPr/>
          <p:nvPr/>
        </p:nvSpPr>
        <p:spPr>
          <a:xfrm>
            <a:off x="902456" y="1577481"/>
            <a:ext cx="6823534" cy="7254950"/>
          </a:xfrm>
          <a:custGeom>
            <a:avLst/>
            <a:gdLst/>
            <a:ahLst/>
            <a:cxnLst/>
            <a:rect l="l" t="t" r="r" b="b"/>
            <a:pathLst>
              <a:path w="6823534" h="7254950">
                <a:moveTo>
                  <a:pt x="0" y="0"/>
                </a:moveTo>
                <a:lnTo>
                  <a:pt x="6823534" y="0"/>
                </a:lnTo>
                <a:lnTo>
                  <a:pt x="6823534" y="7254949"/>
                </a:lnTo>
                <a:lnTo>
                  <a:pt x="0" y="7254949"/>
                </a:lnTo>
                <a:lnTo>
                  <a:pt x="0" y="0"/>
                </a:lnTo>
                <a:close/>
              </a:path>
            </a:pathLst>
          </a:custGeom>
          <a:blipFill>
            <a:blip r:embed="rId4"/>
            <a:stretch>
              <a:fillRect r="-48990"/>
            </a:stretch>
          </a:blipFill>
        </p:spPr>
      </p:sp>
      <p:sp>
        <p:nvSpPr>
          <p:cNvPr id="25" name="TextBox 25"/>
          <p:cNvSpPr txBox="1"/>
          <p:nvPr/>
        </p:nvSpPr>
        <p:spPr>
          <a:xfrm>
            <a:off x="1028700" y="21258"/>
            <a:ext cx="15801646" cy="1435735"/>
          </a:xfrm>
          <a:prstGeom prst="rect">
            <a:avLst/>
          </a:prstGeom>
        </p:spPr>
        <p:txBody>
          <a:bodyPr lIns="0" tIns="0" rIns="0" bIns="0" rtlCol="0" anchor="t">
            <a:spAutoFit/>
          </a:bodyPr>
          <a:lstStyle/>
          <a:p>
            <a:pPr algn="ctr">
              <a:lnSpc>
                <a:spcPts val="11200"/>
              </a:lnSpc>
              <a:spcBef>
                <a:spcPct val="0"/>
              </a:spcBef>
            </a:pPr>
            <a:r>
              <a:rPr lang="en-US" sz="8000" b="1">
                <a:solidFill>
                  <a:srgbClr val="100F0D"/>
                </a:solidFill>
                <a:ea typeface="字由点字大字报" panose="00020600040101010101" charset="-122"/>
              </a:rPr>
              <a:t>依据年龄排序主界面</a:t>
            </a:r>
            <a:endParaRPr lang="en-US" sz="8000" b="1">
              <a:solidFill>
                <a:srgbClr val="100F0D"/>
              </a:solidFill>
              <a:ea typeface="字由点字大字报" panose="00020600040101010101" charset="-122"/>
            </a:endParaRPr>
          </a:p>
        </p:txBody>
      </p:sp>
      <p:sp>
        <p:nvSpPr>
          <p:cNvPr id="26" name="TextBox 26"/>
          <p:cNvSpPr txBox="1"/>
          <p:nvPr/>
        </p:nvSpPr>
        <p:spPr>
          <a:xfrm>
            <a:off x="4392777" y="2641285"/>
            <a:ext cx="15801646" cy="7406006"/>
          </a:xfrm>
          <a:prstGeom prst="rect">
            <a:avLst/>
          </a:prstGeom>
        </p:spPr>
        <p:txBody>
          <a:bodyPr lIns="0" tIns="0" rIns="0" bIns="0" rtlCol="0" anchor="t">
            <a:spAutoFit/>
          </a:bodyPr>
          <a:lstStyle/>
          <a:p>
            <a:pPr algn="ctr">
              <a:lnSpc>
                <a:spcPts val="3920"/>
              </a:lnSpc>
            </a:pPr>
            <a:r>
              <a:rPr lang="en-US" sz="2800">
                <a:solidFill>
                  <a:srgbClr val="004AAD"/>
                </a:solidFill>
                <a:latin typeface="思源黑体" panose="020B0500000000000000" charset="-122"/>
                <a:ea typeface="思源黑体" panose="020B0500000000000000" charset="-122"/>
              </a:rPr>
              <a:t>1.定义指针的指针，</a:t>
            </a:r>
            <a:endParaRPr lang="en-US" sz="2800">
              <a:solidFill>
                <a:srgbClr val="004AAD"/>
              </a:solidFill>
              <a:latin typeface="思源黑体" panose="020B0500000000000000" charset="-122"/>
              <a:ea typeface="思源黑体" panose="020B0500000000000000" charset="-122"/>
            </a:endParaRPr>
          </a:p>
          <a:p>
            <a:pPr algn="ctr">
              <a:lnSpc>
                <a:spcPts val="3920"/>
              </a:lnSpc>
            </a:pPr>
            <a:r>
              <a:rPr lang="en-US" sz="2800">
                <a:solidFill>
                  <a:srgbClr val="004AAD"/>
                </a:solidFill>
                <a:ea typeface="思源黑体" panose="020B0500000000000000" charset="-122"/>
              </a:rPr>
              <a:t>防止在排序过后头结点丢失导致链表无法遍历</a:t>
            </a:r>
            <a:endParaRPr lang="en-US" sz="2800">
              <a:solidFill>
                <a:srgbClr val="004AAD"/>
              </a:solidFill>
              <a:ea typeface="思源黑体" panose="020B0500000000000000" charset="-122"/>
            </a:endParaRPr>
          </a:p>
          <a:p>
            <a:pPr algn="ctr">
              <a:lnSpc>
                <a:spcPts val="3920"/>
              </a:lnSpc>
            </a:pPr>
          </a:p>
          <a:p>
            <a:pPr algn="ctr">
              <a:lnSpc>
                <a:spcPts val="3920"/>
              </a:lnSpc>
            </a:pPr>
          </a:p>
          <a:p>
            <a:pPr algn="ctr">
              <a:lnSpc>
                <a:spcPts val="3920"/>
              </a:lnSpc>
            </a:pPr>
            <a:r>
              <a:rPr lang="en-US" sz="2800">
                <a:solidFill>
                  <a:srgbClr val="004AAD"/>
                </a:solidFill>
                <a:latin typeface="思源黑体" panose="020B0500000000000000" charset="-122"/>
                <a:ea typeface="思源黑体" panose="020B0500000000000000" charset="-122"/>
              </a:rPr>
              <a:t>2.使用链表的插入排序方法</a:t>
            </a:r>
            <a:endParaRPr lang="en-US" sz="2800">
              <a:solidFill>
                <a:srgbClr val="004AAD"/>
              </a:solidFill>
              <a:latin typeface="思源黑体" panose="020B0500000000000000" charset="-122"/>
              <a:ea typeface="思源黑体" panose="020B0500000000000000" charset="-122"/>
            </a:endParaRPr>
          </a:p>
          <a:p>
            <a:pPr algn="ctr">
              <a:lnSpc>
                <a:spcPts val="3920"/>
              </a:lnSpc>
            </a:pPr>
            <a:r>
              <a:rPr lang="en-US" sz="2800">
                <a:solidFill>
                  <a:srgbClr val="100F0D"/>
                </a:solidFill>
                <a:latin typeface="思源黑体" panose="020B0500000000000000" charset="-122"/>
                <a:ea typeface="思源黑体" panose="020B0500000000000000" charset="-122"/>
              </a:rPr>
              <a:t>p:要排序的节点</a:t>
            </a:r>
            <a:endParaRPr lang="en-US" sz="2800">
              <a:solidFill>
                <a:srgbClr val="100F0D"/>
              </a:solidFill>
              <a:latin typeface="思源黑体" panose="020B0500000000000000" charset="-122"/>
              <a:ea typeface="思源黑体" panose="020B0500000000000000" charset="-122"/>
            </a:endParaRPr>
          </a:p>
          <a:p>
            <a:pPr algn="ctr">
              <a:lnSpc>
                <a:spcPts val="3920"/>
              </a:lnSpc>
            </a:pPr>
            <a:r>
              <a:rPr lang="en-US" sz="2800">
                <a:solidFill>
                  <a:srgbClr val="100F0D"/>
                </a:solidFill>
                <a:latin typeface="思源黑体" panose="020B0500000000000000" charset="-122"/>
                <a:ea typeface="思源黑体" panose="020B0500000000000000" charset="-122"/>
              </a:rPr>
              <a:t>front：记录p前的节点</a:t>
            </a:r>
            <a:endParaRPr lang="en-US" sz="2800">
              <a:solidFill>
                <a:srgbClr val="100F0D"/>
              </a:solidFill>
              <a:latin typeface="思源黑体" panose="020B0500000000000000" charset="-122"/>
              <a:ea typeface="思源黑体" panose="020B0500000000000000" charset="-122"/>
            </a:endParaRPr>
          </a:p>
          <a:p>
            <a:pPr algn="ctr">
              <a:lnSpc>
                <a:spcPts val="3920"/>
              </a:lnSpc>
            </a:pPr>
            <a:r>
              <a:rPr lang="en-US" sz="2800">
                <a:solidFill>
                  <a:srgbClr val="100F0D"/>
                </a:solidFill>
                <a:latin typeface="思源黑体" panose="020B0500000000000000" charset="-122"/>
                <a:ea typeface="思源黑体" panose="020B0500000000000000" charset="-122"/>
              </a:rPr>
              <a:t>back：记录p后的结点</a:t>
            </a:r>
            <a:endParaRPr lang="en-US" sz="2800">
              <a:solidFill>
                <a:srgbClr val="100F0D"/>
              </a:solidFill>
              <a:latin typeface="思源黑体" panose="020B0500000000000000" charset="-122"/>
              <a:ea typeface="思源黑体" panose="020B0500000000000000" charset="-122"/>
            </a:endParaRPr>
          </a:p>
          <a:p>
            <a:pPr algn="ctr">
              <a:lnSpc>
                <a:spcPts val="3920"/>
              </a:lnSpc>
            </a:pPr>
            <a:r>
              <a:rPr lang="en-US" sz="2800">
                <a:solidFill>
                  <a:srgbClr val="100F0D"/>
                </a:solidFill>
                <a:latin typeface="思源黑体" panose="020B0500000000000000" charset="-122"/>
                <a:ea typeface="思源黑体" panose="020B0500000000000000" charset="-122"/>
              </a:rPr>
              <a:t>记录f b方便将链表相接</a:t>
            </a:r>
            <a:endParaRPr lang="en-US" sz="2800">
              <a:solidFill>
                <a:srgbClr val="100F0D"/>
              </a:solidFill>
              <a:latin typeface="思源黑体" panose="020B0500000000000000" charset="-122"/>
              <a:ea typeface="思源黑体" panose="020B0500000000000000" charset="-122"/>
            </a:endParaRPr>
          </a:p>
          <a:p>
            <a:pPr algn="ctr">
              <a:lnSpc>
                <a:spcPts val="3920"/>
              </a:lnSpc>
            </a:pPr>
            <a:r>
              <a:rPr lang="en-US" sz="2800">
                <a:solidFill>
                  <a:srgbClr val="100F0D"/>
                </a:solidFill>
                <a:latin typeface="思源黑体" panose="020B0500000000000000" charset="-122"/>
                <a:ea typeface="思源黑体" panose="020B0500000000000000" charset="-122"/>
              </a:rPr>
              <a:t>head：记录头结点（无数据）</a:t>
            </a:r>
            <a:endParaRPr lang="en-US" sz="2800">
              <a:solidFill>
                <a:srgbClr val="100F0D"/>
              </a:solidFill>
              <a:latin typeface="思源黑体" panose="020B0500000000000000" charset="-122"/>
              <a:ea typeface="思源黑体" panose="020B0500000000000000" charset="-122"/>
            </a:endParaRPr>
          </a:p>
          <a:p>
            <a:pPr algn="ctr">
              <a:lnSpc>
                <a:spcPts val="3920"/>
              </a:lnSpc>
            </a:pPr>
            <a:r>
              <a:rPr lang="en-US" sz="2800">
                <a:solidFill>
                  <a:srgbClr val="100F0D"/>
                </a:solidFill>
                <a:latin typeface="思源黑体" panose="020B0500000000000000" charset="-122"/>
                <a:ea typeface="思源黑体" panose="020B0500000000000000" charset="-122"/>
              </a:rPr>
              <a:t>a：寻找要排序的节点应该插入的位置，</a:t>
            </a:r>
            <a:endParaRPr lang="en-US" sz="2800">
              <a:solidFill>
                <a:srgbClr val="100F0D"/>
              </a:solidFill>
              <a:latin typeface="思源黑体" panose="020B0500000000000000" charset="-122"/>
              <a:ea typeface="思源黑体" panose="020B0500000000000000" charset="-122"/>
            </a:endParaRPr>
          </a:p>
          <a:p>
            <a:pPr algn="ctr">
              <a:lnSpc>
                <a:spcPts val="3920"/>
              </a:lnSpc>
            </a:pPr>
            <a:r>
              <a:rPr lang="en-US" sz="2800">
                <a:solidFill>
                  <a:srgbClr val="100F0D"/>
                </a:solidFill>
                <a:ea typeface="思源黑体" panose="020B0500000000000000" charset="-122"/>
              </a:rPr>
              <a:t>在每次循环后回到头结点</a:t>
            </a:r>
            <a:endParaRPr lang="en-US" sz="2800">
              <a:solidFill>
                <a:srgbClr val="100F0D"/>
              </a:solidFill>
              <a:ea typeface="思源黑体" panose="020B0500000000000000" charset="-122"/>
            </a:endParaRPr>
          </a:p>
          <a:p>
            <a:pPr algn="ctr">
              <a:lnSpc>
                <a:spcPts val="3920"/>
              </a:lnSpc>
            </a:pPr>
          </a:p>
          <a:p>
            <a:pPr algn="ctr">
              <a:lnSpc>
                <a:spcPts val="3920"/>
              </a:lnSpc>
            </a:pPr>
          </a:p>
          <a:p>
            <a:pPr algn="ctr">
              <a:lnSpc>
                <a:spcPts val="3920"/>
              </a:lnSpc>
              <a:spcBef>
                <a:spcPct val="0"/>
              </a:spcBef>
            </a:p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grpSp>
      <p:grpSp>
        <p:nvGrpSpPr>
          <p:cNvPr id="12" name="Group 12"/>
          <p:cNvGrpSpPr/>
          <p:nvPr/>
        </p:nvGrpSpPr>
        <p:grpSpPr>
          <a:xfrm rot="154285">
            <a:off x="1280999" y="1090155"/>
            <a:ext cx="15801646" cy="8229600"/>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DBD6CC"/>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312307">
            <a:off x="1243177" y="1028700"/>
            <a:ext cx="15801646" cy="8229600"/>
            <a:chOff x="0" y="0"/>
            <a:chExt cx="4161750" cy="2167467"/>
          </a:xfrm>
        </p:grpSpPr>
        <p:sp>
          <p:nvSpPr>
            <p:cNvPr id="16" name="Freeform 16"/>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7" name="TextBox 17"/>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8" name="Freeform 18"/>
          <p:cNvSpPr/>
          <p:nvPr/>
        </p:nvSpPr>
        <p:spPr>
          <a:xfrm>
            <a:off x="1028700" y="1003300"/>
            <a:ext cx="15801646" cy="8280400"/>
          </a:xfrm>
          <a:custGeom>
            <a:avLst/>
            <a:gdLst/>
            <a:ahLst/>
            <a:cxnLst/>
            <a:rect l="l" t="t" r="r" b="b"/>
            <a:pathLst>
              <a:path w="15801646" h="8280400">
                <a:moveTo>
                  <a:pt x="0" y="0"/>
                </a:moveTo>
                <a:lnTo>
                  <a:pt x="15801646" y="0"/>
                </a:lnTo>
                <a:lnTo>
                  <a:pt x="15801646" y="8280400"/>
                </a:lnTo>
                <a:lnTo>
                  <a:pt x="0" y="8280400"/>
                </a:lnTo>
                <a:lnTo>
                  <a:pt x="0" y="0"/>
                </a:lnTo>
                <a:close/>
              </a:path>
            </a:pathLst>
          </a:custGeom>
          <a:blipFill>
            <a:blip r:embed="rId2"/>
            <a:stretch>
              <a:fillRect l="-7651" t="-13497" r="-7841" b="-10475"/>
            </a:stretch>
          </a:blipFill>
        </p:spPr>
      </p:sp>
      <p:grpSp>
        <p:nvGrpSpPr>
          <p:cNvPr id="19" name="Group 19"/>
          <p:cNvGrpSpPr/>
          <p:nvPr/>
        </p:nvGrpSpPr>
        <p:grpSpPr>
          <a:xfrm rot="0">
            <a:off x="11525465" y="4991675"/>
            <a:ext cx="5028324" cy="4194220"/>
            <a:chOff x="0" y="0"/>
            <a:chExt cx="6704432" cy="5592293"/>
          </a:xfrm>
        </p:grpSpPr>
        <p:sp>
          <p:nvSpPr>
            <p:cNvPr id="20" name="Freeform 20"/>
            <p:cNvSpPr/>
            <p:nvPr/>
          </p:nvSpPr>
          <p:spPr>
            <a:xfrm rot="-1536842">
              <a:off x="410373" y="1112771"/>
              <a:ext cx="5883686" cy="3236027"/>
            </a:xfrm>
            <a:custGeom>
              <a:avLst/>
              <a:gdLst/>
              <a:ahLst/>
              <a:cxnLst/>
              <a:rect l="l" t="t" r="r" b="b"/>
              <a:pathLst>
                <a:path w="5883686" h="3236027">
                  <a:moveTo>
                    <a:pt x="0" y="0"/>
                  </a:moveTo>
                  <a:lnTo>
                    <a:pt x="5883686" y="0"/>
                  </a:lnTo>
                  <a:lnTo>
                    <a:pt x="5883686" y="3236027"/>
                  </a:lnTo>
                  <a:lnTo>
                    <a:pt x="0" y="3236027"/>
                  </a:lnTo>
                  <a:lnTo>
                    <a:pt x="0" y="0"/>
                  </a:lnTo>
                  <a:close/>
                </a:path>
              </a:pathLst>
            </a:custGeom>
            <a:blipFill>
              <a:blip r:embed="rId3"/>
              <a:stretch>
                <a:fillRect/>
              </a:stretch>
            </a:blipFill>
          </p:spPr>
        </p:sp>
        <p:grpSp>
          <p:nvGrpSpPr>
            <p:cNvPr id="21" name="Group 21"/>
            <p:cNvGrpSpPr/>
            <p:nvPr/>
          </p:nvGrpSpPr>
          <p:grpSpPr>
            <a:xfrm rot="0">
              <a:off x="1240059" y="5330844"/>
              <a:ext cx="4224314" cy="261449"/>
              <a:chOff x="0" y="0"/>
              <a:chExt cx="812800" cy="50305"/>
            </a:xfrm>
          </p:grpSpPr>
          <p:sp>
            <p:nvSpPr>
              <p:cNvPr id="22" name="Freeform 22"/>
              <p:cNvSpPr/>
              <p:nvPr/>
            </p:nvSpPr>
            <p:spPr>
              <a:xfrm>
                <a:off x="0" y="0"/>
                <a:ext cx="812800" cy="50305"/>
              </a:xfrm>
              <a:custGeom>
                <a:avLst/>
                <a:gdLst/>
                <a:ahLst/>
                <a:cxnLst/>
                <a:rect l="l" t="t" r="r" b="b"/>
                <a:pathLst>
                  <a:path w="812800" h="50305">
                    <a:moveTo>
                      <a:pt x="406400" y="0"/>
                    </a:moveTo>
                    <a:cubicBezTo>
                      <a:pt x="181951" y="0"/>
                      <a:pt x="0" y="11261"/>
                      <a:pt x="0" y="25153"/>
                    </a:cubicBezTo>
                    <a:cubicBezTo>
                      <a:pt x="0" y="39044"/>
                      <a:pt x="181951" y="50305"/>
                      <a:pt x="406400" y="50305"/>
                    </a:cubicBezTo>
                    <a:cubicBezTo>
                      <a:pt x="630849" y="50305"/>
                      <a:pt x="812800" y="39044"/>
                      <a:pt x="812800" y="25153"/>
                    </a:cubicBezTo>
                    <a:cubicBezTo>
                      <a:pt x="812800" y="11261"/>
                      <a:pt x="630849" y="0"/>
                      <a:pt x="406400" y="0"/>
                    </a:cubicBezTo>
                    <a:close/>
                  </a:path>
                </a:pathLst>
              </a:custGeom>
              <a:solidFill>
                <a:srgbClr val="004AAD"/>
              </a:solidFill>
            </p:spPr>
          </p:sp>
          <p:sp>
            <p:nvSpPr>
              <p:cNvPr id="23" name="TextBox 23"/>
              <p:cNvSpPr txBox="1"/>
              <p:nvPr/>
            </p:nvSpPr>
            <p:spPr>
              <a:xfrm>
                <a:off x="76200" y="-23859"/>
                <a:ext cx="660400" cy="69448"/>
              </a:xfrm>
              <a:prstGeom prst="rect">
                <a:avLst/>
              </a:prstGeom>
            </p:spPr>
            <p:txBody>
              <a:bodyPr lIns="50800" tIns="50800" rIns="50800" bIns="50800" rtlCol="0" anchor="ctr"/>
              <a:lstStyle/>
              <a:p>
                <a:pPr algn="ctr">
                  <a:lnSpc>
                    <a:spcPts val="2660"/>
                  </a:lnSpc>
                </a:pPr>
              </a:p>
            </p:txBody>
          </p:sp>
        </p:grpSp>
      </p:grpSp>
      <p:sp>
        <p:nvSpPr>
          <p:cNvPr id="24" name="Freeform 24"/>
          <p:cNvSpPr/>
          <p:nvPr/>
        </p:nvSpPr>
        <p:spPr>
          <a:xfrm>
            <a:off x="1028700" y="1659146"/>
            <a:ext cx="9185533" cy="5911007"/>
          </a:xfrm>
          <a:custGeom>
            <a:avLst/>
            <a:gdLst/>
            <a:ahLst/>
            <a:cxnLst/>
            <a:rect l="l" t="t" r="r" b="b"/>
            <a:pathLst>
              <a:path w="9185533" h="5911007">
                <a:moveTo>
                  <a:pt x="0" y="0"/>
                </a:moveTo>
                <a:lnTo>
                  <a:pt x="9185533" y="0"/>
                </a:lnTo>
                <a:lnTo>
                  <a:pt x="9185533" y="5911007"/>
                </a:lnTo>
                <a:lnTo>
                  <a:pt x="0" y="5911007"/>
                </a:lnTo>
                <a:lnTo>
                  <a:pt x="0" y="0"/>
                </a:lnTo>
                <a:close/>
              </a:path>
            </a:pathLst>
          </a:custGeom>
          <a:blipFill>
            <a:blip r:embed="rId4"/>
            <a:stretch>
              <a:fillRect r="-6314"/>
            </a:stretch>
          </a:blipFill>
        </p:spPr>
      </p:sp>
      <p:sp>
        <p:nvSpPr>
          <p:cNvPr id="25" name="TextBox 25"/>
          <p:cNvSpPr txBox="1"/>
          <p:nvPr/>
        </p:nvSpPr>
        <p:spPr>
          <a:xfrm>
            <a:off x="902456" y="21258"/>
            <a:ext cx="15801646" cy="1435735"/>
          </a:xfrm>
          <a:prstGeom prst="rect">
            <a:avLst/>
          </a:prstGeom>
        </p:spPr>
        <p:txBody>
          <a:bodyPr lIns="0" tIns="0" rIns="0" bIns="0" rtlCol="0" anchor="t">
            <a:spAutoFit/>
          </a:bodyPr>
          <a:lstStyle/>
          <a:p>
            <a:pPr algn="ctr">
              <a:lnSpc>
                <a:spcPts val="11200"/>
              </a:lnSpc>
              <a:spcBef>
                <a:spcPct val="0"/>
              </a:spcBef>
            </a:pPr>
            <a:r>
              <a:rPr lang="en-US" sz="8000" b="1">
                <a:solidFill>
                  <a:srgbClr val="100F0D"/>
                </a:solidFill>
                <a:ea typeface="字由点字大字报" panose="00020600040101010101" charset="-122"/>
              </a:rPr>
              <a:t>依据年龄查询主界面</a:t>
            </a:r>
            <a:endParaRPr lang="en-US" sz="8000" b="1">
              <a:solidFill>
                <a:srgbClr val="100F0D"/>
              </a:solidFill>
              <a:ea typeface="字由点字大字报" panose="00020600040101010101" charset="-122"/>
            </a:endParaRPr>
          </a:p>
        </p:txBody>
      </p:sp>
      <p:sp>
        <p:nvSpPr>
          <p:cNvPr id="26" name="TextBox 26"/>
          <p:cNvSpPr txBox="1"/>
          <p:nvPr/>
        </p:nvSpPr>
        <p:spPr>
          <a:xfrm>
            <a:off x="4789240" y="2490710"/>
            <a:ext cx="15801646" cy="2267586"/>
          </a:xfrm>
          <a:prstGeom prst="rect">
            <a:avLst/>
          </a:prstGeom>
        </p:spPr>
        <p:txBody>
          <a:bodyPr lIns="0" tIns="0" rIns="0" bIns="0" rtlCol="0" anchor="t">
            <a:spAutoFit/>
          </a:bodyPr>
          <a:lstStyle/>
          <a:p>
            <a:pPr algn="ctr">
              <a:lnSpc>
                <a:spcPts val="3640"/>
              </a:lnSpc>
            </a:pPr>
            <a:r>
              <a:rPr lang="en-US" sz="2600">
                <a:solidFill>
                  <a:srgbClr val="004AAD"/>
                </a:solidFill>
                <a:latin typeface="思源黑体" panose="020B0500000000000000" charset="-122"/>
                <a:ea typeface="思源黑体" panose="020B0500000000000000" charset="-122"/>
              </a:rPr>
              <a:t>1.提示用户输入上下限</a:t>
            </a:r>
            <a:endParaRPr lang="en-US" sz="2600">
              <a:solidFill>
                <a:srgbClr val="004AAD"/>
              </a:solidFill>
              <a:latin typeface="思源黑体" panose="020B0500000000000000" charset="-122"/>
              <a:ea typeface="思源黑体" panose="020B0500000000000000" charset="-122"/>
            </a:endParaRPr>
          </a:p>
          <a:p>
            <a:pPr algn="ctr">
              <a:lnSpc>
                <a:spcPts val="3640"/>
              </a:lnSpc>
            </a:pPr>
          </a:p>
          <a:p>
            <a:pPr algn="ctr">
              <a:lnSpc>
                <a:spcPts val="3640"/>
              </a:lnSpc>
            </a:pPr>
          </a:p>
          <a:p>
            <a:pPr algn="ctr">
              <a:lnSpc>
                <a:spcPts val="3640"/>
              </a:lnSpc>
            </a:pPr>
            <a:r>
              <a:rPr lang="en-US" sz="2600">
                <a:solidFill>
                  <a:srgbClr val="004AAD"/>
                </a:solidFill>
                <a:latin typeface="思源黑体" panose="020B0500000000000000" charset="-122"/>
                <a:ea typeface="思源黑体" panose="020B0500000000000000" charset="-122"/>
              </a:rPr>
              <a:t>2.遍历链表，</a:t>
            </a:r>
            <a:endParaRPr lang="en-US" sz="2600">
              <a:solidFill>
                <a:srgbClr val="004AAD"/>
              </a:solidFill>
              <a:latin typeface="思源黑体" panose="020B0500000000000000" charset="-122"/>
              <a:ea typeface="思源黑体" panose="020B0500000000000000" charset="-122"/>
            </a:endParaRPr>
          </a:p>
          <a:p>
            <a:pPr algn="ctr">
              <a:lnSpc>
                <a:spcPts val="3640"/>
              </a:lnSpc>
              <a:spcBef>
                <a:spcPct val="0"/>
              </a:spcBef>
            </a:pPr>
            <a:r>
              <a:rPr lang="en-US" sz="2600">
                <a:solidFill>
                  <a:srgbClr val="004AAD"/>
                </a:solidFill>
                <a:ea typeface="思源黑体" panose="020B0500000000000000" charset="-122"/>
              </a:rPr>
              <a:t>打印年龄区间内包含的个体信息</a:t>
            </a:r>
            <a:endParaRPr lang="en-US" sz="2600">
              <a:solidFill>
                <a:srgbClr val="004AAD"/>
              </a:solidFill>
              <a:ea typeface="思源黑体" panose="020B0500000000000000"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grpSp>
      <p:grpSp>
        <p:nvGrpSpPr>
          <p:cNvPr id="12" name="Group 12"/>
          <p:cNvGrpSpPr/>
          <p:nvPr/>
        </p:nvGrpSpPr>
        <p:grpSpPr>
          <a:xfrm rot="154285">
            <a:off x="627260" y="1022946"/>
            <a:ext cx="16881080" cy="8791776"/>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0">
            <a:off x="1655242" y="2927877"/>
            <a:ext cx="14825115" cy="183735"/>
            <a:chOff x="0" y="0"/>
            <a:chExt cx="19766820" cy="244980"/>
          </a:xfrm>
        </p:grpSpPr>
        <p:sp>
          <p:nvSpPr>
            <p:cNvPr id="16" name="AutoShape 16"/>
            <p:cNvSpPr/>
            <p:nvPr/>
          </p:nvSpPr>
          <p:spPr>
            <a:xfrm>
              <a:off x="0" y="219580"/>
              <a:ext cx="19738659" cy="0"/>
            </a:xfrm>
            <a:prstGeom prst="line">
              <a:avLst/>
            </a:prstGeom>
            <a:ln w="50800" cap="flat">
              <a:solidFill>
                <a:srgbClr val="004AAD"/>
              </a:solidFill>
              <a:prstDash val="solid"/>
              <a:headEnd type="none" w="sm" len="sm"/>
              <a:tailEnd type="none" w="sm" len="sm"/>
            </a:ln>
          </p:spPr>
        </p:sp>
        <p:sp>
          <p:nvSpPr>
            <p:cNvPr id="17" name="AutoShape 17"/>
            <p:cNvSpPr/>
            <p:nvPr/>
          </p:nvSpPr>
          <p:spPr>
            <a:xfrm>
              <a:off x="11177" y="50800"/>
              <a:ext cx="19755644" cy="0"/>
            </a:xfrm>
            <a:prstGeom prst="line">
              <a:avLst/>
            </a:prstGeom>
            <a:ln w="101600" cap="flat">
              <a:solidFill>
                <a:srgbClr val="004AAD"/>
              </a:solidFill>
              <a:prstDash val="solid"/>
              <a:headEnd type="none" w="sm" len="sm"/>
              <a:tailEnd type="none" w="sm" len="sm"/>
            </a:ln>
          </p:spPr>
        </p:sp>
      </p:grpSp>
      <p:sp>
        <p:nvSpPr>
          <p:cNvPr id="18" name="Freeform 18"/>
          <p:cNvSpPr/>
          <p:nvPr/>
        </p:nvSpPr>
        <p:spPr>
          <a:xfrm>
            <a:off x="970564" y="1576082"/>
            <a:ext cx="1369357" cy="3511171"/>
          </a:xfrm>
          <a:custGeom>
            <a:avLst/>
            <a:gdLst/>
            <a:ahLst/>
            <a:cxnLst/>
            <a:rect l="l" t="t" r="r" b="b"/>
            <a:pathLst>
              <a:path w="1369357" h="3511171">
                <a:moveTo>
                  <a:pt x="0" y="0"/>
                </a:moveTo>
                <a:lnTo>
                  <a:pt x="1369357" y="0"/>
                </a:lnTo>
                <a:lnTo>
                  <a:pt x="1369357" y="3511172"/>
                </a:lnTo>
                <a:lnTo>
                  <a:pt x="0" y="35111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flipH="1">
            <a:off x="15770977" y="5992355"/>
            <a:ext cx="1418761" cy="3669210"/>
          </a:xfrm>
          <a:custGeom>
            <a:avLst/>
            <a:gdLst/>
            <a:ahLst/>
            <a:cxnLst/>
            <a:rect l="l" t="t" r="r" b="b"/>
            <a:pathLst>
              <a:path w="1418761" h="3669210">
                <a:moveTo>
                  <a:pt x="1418761" y="0"/>
                </a:moveTo>
                <a:lnTo>
                  <a:pt x="0" y="0"/>
                </a:lnTo>
                <a:lnTo>
                  <a:pt x="0" y="3669210"/>
                </a:lnTo>
                <a:lnTo>
                  <a:pt x="1418761" y="3669210"/>
                </a:lnTo>
                <a:lnTo>
                  <a:pt x="141876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1384300" y="4697072"/>
            <a:ext cx="5857907" cy="1994669"/>
          </a:xfrm>
          <a:custGeom>
            <a:avLst/>
            <a:gdLst/>
            <a:ahLst/>
            <a:cxnLst/>
            <a:rect l="l" t="t" r="r" b="b"/>
            <a:pathLst>
              <a:path w="5857907" h="1994669">
                <a:moveTo>
                  <a:pt x="0" y="0"/>
                </a:moveTo>
                <a:lnTo>
                  <a:pt x="5857907" y="0"/>
                </a:lnTo>
                <a:lnTo>
                  <a:pt x="5857907" y="1994669"/>
                </a:lnTo>
                <a:lnTo>
                  <a:pt x="0" y="1994669"/>
                </a:lnTo>
                <a:lnTo>
                  <a:pt x="0" y="0"/>
                </a:lnTo>
                <a:close/>
              </a:path>
            </a:pathLst>
          </a:custGeom>
          <a:blipFill>
            <a:blip r:embed="rId6"/>
            <a:stretch>
              <a:fillRect/>
            </a:stretch>
          </a:blipFill>
        </p:spPr>
      </p:sp>
      <p:sp>
        <p:nvSpPr>
          <p:cNvPr id="21" name="Freeform 21"/>
          <p:cNvSpPr/>
          <p:nvPr/>
        </p:nvSpPr>
        <p:spPr>
          <a:xfrm>
            <a:off x="7683500" y="3283063"/>
            <a:ext cx="7762673" cy="4822688"/>
          </a:xfrm>
          <a:custGeom>
            <a:avLst/>
            <a:gdLst/>
            <a:ahLst/>
            <a:cxnLst/>
            <a:rect l="l" t="t" r="r" b="b"/>
            <a:pathLst>
              <a:path w="7762673" h="4822688">
                <a:moveTo>
                  <a:pt x="0" y="0"/>
                </a:moveTo>
                <a:lnTo>
                  <a:pt x="7762673" y="0"/>
                </a:lnTo>
                <a:lnTo>
                  <a:pt x="7762673" y="4822687"/>
                </a:lnTo>
                <a:lnTo>
                  <a:pt x="0" y="4822687"/>
                </a:lnTo>
                <a:lnTo>
                  <a:pt x="0" y="0"/>
                </a:lnTo>
                <a:close/>
              </a:path>
            </a:pathLst>
          </a:custGeom>
          <a:blipFill>
            <a:blip r:embed="rId7"/>
            <a:stretch>
              <a:fillRect l="-9889" t="-21488" r="-12090" b="-33613"/>
            </a:stretch>
          </a:blipFill>
        </p:spPr>
      </p:sp>
      <p:sp>
        <p:nvSpPr>
          <p:cNvPr id="22" name="TextBox 22"/>
          <p:cNvSpPr txBox="1"/>
          <p:nvPr/>
        </p:nvSpPr>
        <p:spPr>
          <a:xfrm>
            <a:off x="2658314" y="7168711"/>
            <a:ext cx="2985133" cy="600075"/>
          </a:xfrm>
          <a:prstGeom prst="rect">
            <a:avLst/>
          </a:prstGeom>
        </p:spPr>
        <p:txBody>
          <a:bodyPr lIns="0" tIns="0" rIns="0" bIns="0" rtlCol="0" anchor="t">
            <a:spAutoFit/>
          </a:bodyPr>
          <a:lstStyle/>
          <a:p>
            <a:pPr>
              <a:lnSpc>
                <a:spcPts val="4680"/>
              </a:lnSpc>
            </a:pPr>
            <a:r>
              <a:rPr lang="en-US" sz="2600" b="1">
                <a:solidFill>
                  <a:srgbClr val="004AAD"/>
                </a:solidFill>
                <a:ea typeface="思源黑体" panose="020B0500000000000000" charset="-122"/>
              </a:rPr>
              <a:t>选择升降序排列</a:t>
            </a:r>
            <a:endParaRPr lang="en-US" sz="2600" b="1">
              <a:solidFill>
                <a:srgbClr val="004AAD"/>
              </a:solidFill>
              <a:ea typeface="思源黑体" panose="020B0500000000000000" charset="-122"/>
            </a:endParaRPr>
          </a:p>
        </p:txBody>
      </p:sp>
      <p:sp>
        <p:nvSpPr>
          <p:cNvPr id="23" name="TextBox 23"/>
          <p:cNvSpPr txBox="1"/>
          <p:nvPr/>
        </p:nvSpPr>
        <p:spPr>
          <a:xfrm>
            <a:off x="2739390" y="1181100"/>
            <a:ext cx="12635230" cy="1723390"/>
          </a:xfrm>
          <a:prstGeom prst="rect">
            <a:avLst/>
          </a:prstGeom>
        </p:spPr>
        <p:txBody>
          <a:bodyPr wrap="square" lIns="0" tIns="0" rIns="0" bIns="0" rtlCol="0" anchor="t">
            <a:spAutoFit/>
          </a:bodyPr>
          <a:lstStyle/>
          <a:p>
            <a:pPr algn="ctr">
              <a:lnSpc>
                <a:spcPts val="13440"/>
              </a:lnSpc>
              <a:spcBef>
                <a:spcPct val="0"/>
              </a:spcBef>
            </a:pPr>
            <a:r>
              <a:rPr lang="en-US" sz="9600" b="1">
                <a:solidFill>
                  <a:srgbClr val="004AAD"/>
                </a:solidFill>
                <a:ea typeface="字由点字大字报" panose="00020600040101010101" charset="-122"/>
              </a:rPr>
              <a:t>按照年龄排序的演示</a:t>
            </a:r>
            <a:endParaRPr lang="en-US" sz="9600" b="1">
              <a:solidFill>
                <a:srgbClr val="004AAD"/>
              </a:solidFill>
              <a:ea typeface="字由点字大字报" panose="00020600040101010101"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grpSp>
      <p:grpSp>
        <p:nvGrpSpPr>
          <p:cNvPr id="12" name="Group 12"/>
          <p:cNvGrpSpPr/>
          <p:nvPr/>
        </p:nvGrpSpPr>
        <p:grpSpPr>
          <a:xfrm rot="154285">
            <a:off x="703460" y="747612"/>
            <a:ext cx="16881080" cy="8791776"/>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0">
            <a:off x="1655242" y="2927877"/>
            <a:ext cx="14825115" cy="183735"/>
            <a:chOff x="0" y="0"/>
            <a:chExt cx="19766820" cy="244980"/>
          </a:xfrm>
        </p:grpSpPr>
        <p:sp>
          <p:nvSpPr>
            <p:cNvPr id="16" name="AutoShape 16"/>
            <p:cNvSpPr/>
            <p:nvPr/>
          </p:nvSpPr>
          <p:spPr>
            <a:xfrm>
              <a:off x="0" y="219580"/>
              <a:ext cx="19738659" cy="0"/>
            </a:xfrm>
            <a:prstGeom prst="line">
              <a:avLst/>
            </a:prstGeom>
            <a:ln w="50800" cap="flat">
              <a:solidFill>
                <a:srgbClr val="004AAD"/>
              </a:solidFill>
              <a:prstDash val="solid"/>
              <a:headEnd type="none" w="sm" len="sm"/>
              <a:tailEnd type="none" w="sm" len="sm"/>
            </a:ln>
          </p:spPr>
        </p:sp>
        <p:sp>
          <p:nvSpPr>
            <p:cNvPr id="17" name="AutoShape 17"/>
            <p:cNvSpPr/>
            <p:nvPr/>
          </p:nvSpPr>
          <p:spPr>
            <a:xfrm>
              <a:off x="11177" y="50800"/>
              <a:ext cx="19755644" cy="0"/>
            </a:xfrm>
            <a:prstGeom prst="line">
              <a:avLst/>
            </a:prstGeom>
            <a:ln w="101600" cap="flat">
              <a:solidFill>
                <a:srgbClr val="004AAD"/>
              </a:solidFill>
              <a:prstDash val="solid"/>
              <a:headEnd type="none" w="sm" len="sm"/>
              <a:tailEnd type="none" w="sm" len="sm"/>
            </a:ln>
          </p:spPr>
        </p:sp>
      </p:grpSp>
      <p:sp>
        <p:nvSpPr>
          <p:cNvPr id="18" name="Freeform 18"/>
          <p:cNvSpPr/>
          <p:nvPr/>
        </p:nvSpPr>
        <p:spPr>
          <a:xfrm>
            <a:off x="970564" y="1576082"/>
            <a:ext cx="1369357" cy="3511171"/>
          </a:xfrm>
          <a:custGeom>
            <a:avLst/>
            <a:gdLst/>
            <a:ahLst/>
            <a:cxnLst/>
            <a:rect l="l" t="t" r="r" b="b"/>
            <a:pathLst>
              <a:path w="1369357" h="3511171">
                <a:moveTo>
                  <a:pt x="0" y="0"/>
                </a:moveTo>
                <a:lnTo>
                  <a:pt x="1369357" y="0"/>
                </a:lnTo>
                <a:lnTo>
                  <a:pt x="1369357" y="3511172"/>
                </a:lnTo>
                <a:lnTo>
                  <a:pt x="0" y="35111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flipH="1">
            <a:off x="15770977" y="5992355"/>
            <a:ext cx="1418761" cy="3669210"/>
          </a:xfrm>
          <a:custGeom>
            <a:avLst/>
            <a:gdLst/>
            <a:ahLst/>
            <a:cxnLst/>
            <a:rect l="l" t="t" r="r" b="b"/>
            <a:pathLst>
              <a:path w="1418761" h="3669210">
                <a:moveTo>
                  <a:pt x="1418761" y="0"/>
                </a:moveTo>
                <a:lnTo>
                  <a:pt x="0" y="0"/>
                </a:lnTo>
                <a:lnTo>
                  <a:pt x="0" y="3669210"/>
                </a:lnTo>
                <a:lnTo>
                  <a:pt x="1418761" y="3669210"/>
                </a:lnTo>
                <a:lnTo>
                  <a:pt x="141876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1655242" y="4754906"/>
            <a:ext cx="5445783" cy="1816277"/>
          </a:xfrm>
          <a:custGeom>
            <a:avLst/>
            <a:gdLst/>
            <a:ahLst/>
            <a:cxnLst/>
            <a:rect l="l" t="t" r="r" b="b"/>
            <a:pathLst>
              <a:path w="5445783" h="1816277">
                <a:moveTo>
                  <a:pt x="0" y="0"/>
                </a:moveTo>
                <a:lnTo>
                  <a:pt x="5445784" y="0"/>
                </a:lnTo>
                <a:lnTo>
                  <a:pt x="5445784" y="1816277"/>
                </a:lnTo>
                <a:lnTo>
                  <a:pt x="0" y="1816277"/>
                </a:lnTo>
                <a:lnTo>
                  <a:pt x="0" y="0"/>
                </a:lnTo>
                <a:close/>
              </a:path>
            </a:pathLst>
          </a:custGeom>
          <a:blipFill>
            <a:blip r:embed="rId6"/>
            <a:stretch>
              <a:fillRect l="-60817" t="-212741" r="-65826" b="-221029"/>
            </a:stretch>
          </a:blipFill>
        </p:spPr>
      </p:sp>
      <p:sp>
        <p:nvSpPr>
          <p:cNvPr id="21" name="Freeform 21"/>
          <p:cNvSpPr/>
          <p:nvPr/>
        </p:nvSpPr>
        <p:spPr>
          <a:xfrm>
            <a:off x="8009599" y="3666093"/>
            <a:ext cx="7357401" cy="3768435"/>
          </a:xfrm>
          <a:custGeom>
            <a:avLst/>
            <a:gdLst/>
            <a:ahLst/>
            <a:cxnLst/>
            <a:rect l="l" t="t" r="r" b="b"/>
            <a:pathLst>
              <a:path w="7357401" h="3768435">
                <a:moveTo>
                  <a:pt x="0" y="0"/>
                </a:moveTo>
                <a:lnTo>
                  <a:pt x="7357401" y="0"/>
                </a:lnTo>
                <a:lnTo>
                  <a:pt x="7357401" y="3768436"/>
                </a:lnTo>
                <a:lnTo>
                  <a:pt x="0" y="3768436"/>
                </a:lnTo>
                <a:lnTo>
                  <a:pt x="0" y="0"/>
                </a:lnTo>
                <a:close/>
              </a:path>
            </a:pathLst>
          </a:custGeom>
          <a:blipFill>
            <a:blip r:embed="rId7"/>
            <a:stretch>
              <a:fillRect l="-7142" t="-29157" r="-13270" b="-55022"/>
            </a:stretch>
          </a:blipFill>
        </p:spPr>
      </p:sp>
      <p:sp>
        <p:nvSpPr>
          <p:cNvPr id="22" name="Freeform 22"/>
          <p:cNvSpPr/>
          <p:nvPr/>
        </p:nvSpPr>
        <p:spPr>
          <a:xfrm>
            <a:off x="9146973" y="5663045"/>
            <a:ext cx="7756727" cy="3662267"/>
          </a:xfrm>
          <a:custGeom>
            <a:avLst/>
            <a:gdLst/>
            <a:ahLst/>
            <a:cxnLst/>
            <a:rect l="l" t="t" r="r" b="b"/>
            <a:pathLst>
              <a:path w="7756727" h="3662267">
                <a:moveTo>
                  <a:pt x="0" y="0"/>
                </a:moveTo>
                <a:lnTo>
                  <a:pt x="7756727" y="0"/>
                </a:lnTo>
                <a:lnTo>
                  <a:pt x="7756727" y="3662267"/>
                </a:lnTo>
                <a:lnTo>
                  <a:pt x="0" y="3662267"/>
                </a:lnTo>
                <a:lnTo>
                  <a:pt x="0" y="0"/>
                </a:lnTo>
                <a:close/>
              </a:path>
            </a:pathLst>
          </a:custGeom>
          <a:blipFill>
            <a:blip r:embed="rId8"/>
            <a:stretch>
              <a:fillRect/>
            </a:stretch>
          </a:blipFill>
        </p:spPr>
      </p:sp>
      <p:sp>
        <p:nvSpPr>
          <p:cNvPr id="23" name="TextBox 23"/>
          <p:cNvSpPr txBox="1"/>
          <p:nvPr/>
        </p:nvSpPr>
        <p:spPr>
          <a:xfrm>
            <a:off x="2685133" y="7291654"/>
            <a:ext cx="3309267" cy="1200150"/>
          </a:xfrm>
          <a:prstGeom prst="rect">
            <a:avLst/>
          </a:prstGeom>
        </p:spPr>
        <p:txBody>
          <a:bodyPr lIns="0" tIns="0" rIns="0" bIns="0" rtlCol="0" anchor="t">
            <a:spAutoFit/>
          </a:bodyPr>
          <a:lstStyle/>
          <a:p>
            <a:pPr>
              <a:lnSpc>
                <a:spcPts val="4680"/>
              </a:lnSpc>
            </a:pPr>
            <a:r>
              <a:rPr lang="en-US" sz="2600" b="1">
                <a:solidFill>
                  <a:srgbClr val="004AAD"/>
                </a:solidFill>
                <a:ea typeface="思源黑体" panose="020B0500000000000000" charset="-122"/>
              </a:rPr>
              <a:t>输入搜索年龄的上下限</a:t>
            </a:r>
            <a:endParaRPr lang="en-US" sz="2600" b="1">
              <a:solidFill>
                <a:srgbClr val="004AAD"/>
              </a:solidFill>
              <a:ea typeface="思源黑体" panose="020B0500000000000000" charset="-122"/>
            </a:endParaRPr>
          </a:p>
        </p:txBody>
      </p:sp>
      <p:sp>
        <p:nvSpPr>
          <p:cNvPr id="24" name="TextBox 24"/>
          <p:cNvSpPr txBox="1"/>
          <p:nvPr/>
        </p:nvSpPr>
        <p:spPr>
          <a:xfrm>
            <a:off x="4264660" y="1104900"/>
            <a:ext cx="9758045" cy="1723390"/>
          </a:xfrm>
          <a:prstGeom prst="rect">
            <a:avLst/>
          </a:prstGeom>
        </p:spPr>
        <p:txBody>
          <a:bodyPr wrap="square" lIns="0" tIns="0" rIns="0" bIns="0" rtlCol="0" anchor="t">
            <a:spAutoFit/>
          </a:bodyPr>
          <a:lstStyle/>
          <a:p>
            <a:pPr algn="ctr">
              <a:lnSpc>
                <a:spcPts val="13440"/>
              </a:lnSpc>
              <a:spcBef>
                <a:spcPct val="0"/>
              </a:spcBef>
            </a:pPr>
            <a:r>
              <a:rPr lang="en-US" sz="9600" b="1">
                <a:solidFill>
                  <a:srgbClr val="004AAD"/>
                </a:solidFill>
                <a:ea typeface="字由点字大字报" panose="00020600040101010101" charset="-122"/>
              </a:rPr>
              <a:t>年龄检索的演示</a:t>
            </a:r>
            <a:endParaRPr lang="en-US" sz="9600" b="1">
              <a:solidFill>
                <a:srgbClr val="004AAD"/>
              </a:solidFill>
              <a:ea typeface="字由点字大字报" panose="00020600040101010101"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grpSp>
      <p:grpSp>
        <p:nvGrpSpPr>
          <p:cNvPr id="12" name="Group 12"/>
          <p:cNvGrpSpPr/>
          <p:nvPr/>
        </p:nvGrpSpPr>
        <p:grpSpPr>
          <a:xfrm rot="154285">
            <a:off x="1280999" y="1090155"/>
            <a:ext cx="15801646" cy="8229600"/>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DBD6CC"/>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312307">
            <a:off x="1243177" y="1028700"/>
            <a:ext cx="15801646" cy="8229600"/>
            <a:chOff x="0" y="0"/>
            <a:chExt cx="4161750" cy="2167467"/>
          </a:xfrm>
        </p:grpSpPr>
        <p:sp>
          <p:nvSpPr>
            <p:cNvPr id="16" name="Freeform 16"/>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7" name="TextBox 17"/>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8" name="Freeform 18"/>
          <p:cNvSpPr/>
          <p:nvPr/>
        </p:nvSpPr>
        <p:spPr>
          <a:xfrm>
            <a:off x="1243177" y="1003300"/>
            <a:ext cx="15801646" cy="8280400"/>
          </a:xfrm>
          <a:custGeom>
            <a:avLst/>
            <a:gdLst/>
            <a:ahLst/>
            <a:cxnLst/>
            <a:rect l="l" t="t" r="r" b="b"/>
            <a:pathLst>
              <a:path w="15801646" h="8280400">
                <a:moveTo>
                  <a:pt x="0" y="0"/>
                </a:moveTo>
                <a:lnTo>
                  <a:pt x="15801646" y="0"/>
                </a:lnTo>
                <a:lnTo>
                  <a:pt x="15801646" y="8280400"/>
                </a:lnTo>
                <a:lnTo>
                  <a:pt x="0" y="8280400"/>
                </a:lnTo>
                <a:lnTo>
                  <a:pt x="0" y="0"/>
                </a:lnTo>
                <a:close/>
              </a:path>
            </a:pathLst>
          </a:custGeom>
          <a:blipFill>
            <a:blip r:embed="rId2"/>
            <a:stretch>
              <a:fillRect l="-7651" t="-13497" r="-7841" b="-10475"/>
            </a:stretch>
          </a:blipFill>
        </p:spPr>
      </p:sp>
      <p:sp>
        <p:nvSpPr>
          <p:cNvPr id="19" name="TextBox 19"/>
          <p:cNvSpPr txBox="1"/>
          <p:nvPr/>
        </p:nvSpPr>
        <p:spPr>
          <a:xfrm>
            <a:off x="4885109" y="4134425"/>
            <a:ext cx="8517782" cy="1615440"/>
          </a:xfrm>
          <a:prstGeom prst="rect">
            <a:avLst/>
          </a:prstGeom>
        </p:spPr>
        <p:txBody>
          <a:bodyPr lIns="0" tIns="0" rIns="0" bIns="0" rtlCol="0" anchor="t">
            <a:spAutoFit/>
          </a:bodyPr>
          <a:lstStyle/>
          <a:p>
            <a:pPr algn="ctr">
              <a:lnSpc>
                <a:spcPts val="12600"/>
              </a:lnSpc>
            </a:pPr>
            <a:r>
              <a:rPr lang="en-US" sz="9000" b="1">
                <a:solidFill>
                  <a:srgbClr val="004AAD"/>
                </a:solidFill>
                <a:ea typeface="字由点字大字报" panose="00020600040101010101" charset="-122"/>
              </a:rPr>
              <a:t>信息的修改</a:t>
            </a:r>
            <a:endParaRPr lang="en-US" sz="9000" b="1">
              <a:solidFill>
                <a:srgbClr val="004AAD"/>
              </a:solidFill>
              <a:ea typeface="字由点字大字报" panose="00020600040101010101" charset="-122"/>
            </a:endParaRPr>
          </a:p>
        </p:txBody>
      </p:sp>
      <p:grpSp>
        <p:nvGrpSpPr>
          <p:cNvPr id="20" name="Group 20"/>
          <p:cNvGrpSpPr/>
          <p:nvPr/>
        </p:nvGrpSpPr>
        <p:grpSpPr>
          <a:xfrm rot="0">
            <a:off x="11525465" y="4991675"/>
            <a:ext cx="5028324" cy="4194220"/>
            <a:chOff x="0" y="0"/>
            <a:chExt cx="6704432" cy="5592293"/>
          </a:xfrm>
        </p:grpSpPr>
        <p:sp>
          <p:nvSpPr>
            <p:cNvPr id="21" name="Freeform 21"/>
            <p:cNvSpPr/>
            <p:nvPr/>
          </p:nvSpPr>
          <p:spPr>
            <a:xfrm rot="-1536842">
              <a:off x="410373" y="1112771"/>
              <a:ext cx="5883686" cy="3236027"/>
            </a:xfrm>
            <a:custGeom>
              <a:avLst/>
              <a:gdLst/>
              <a:ahLst/>
              <a:cxnLst/>
              <a:rect l="l" t="t" r="r" b="b"/>
              <a:pathLst>
                <a:path w="5883686" h="3236027">
                  <a:moveTo>
                    <a:pt x="0" y="0"/>
                  </a:moveTo>
                  <a:lnTo>
                    <a:pt x="5883686" y="0"/>
                  </a:lnTo>
                  <a:lnTo>
                    <a:pt x="5883686" y="3236027"/>
                  </a:lnTo>
                  <a:lnTo>
                    <a:pt x="0" y="3236027"/>
                  </a:lnTo>
                  <a:lnTo>
                    <a:pt x="0" y="0"/>
                  </a:lnTo>
                  <a:close/>
                </a:path>
              </a:pathLst>
            </a:custGeom>
            <a:blipFill>
              <a:blip r:embed="rId3"/>
              <a:stretch>
                <a:fillRect/>
              </a:stretch>
            </a:blipFill>
          </p:spPr>
        </p:sp>
        <p:grpSp>
          <p:nvGrpSpPr>
            <p:cNvPr id="22" name="Group 22"/>
            <p:cNvGrpSpPr/>
            <p:nvPr/>
          </p:nvGrpSpPr>
          <p:grpSpPr>
            <a:xfrm rot="0">
              <a:off x="1240059" y="5330844"/>
              <a:ext cx="4224314" cy="261449"/>
              <a:chOff x="0" y="0"/>
              <a:chExt cx="812800" cy="50305"/>
            </a:xfrm>
          </p:grpSpPr>
          <p:sp>
            <p:nvSpPr>
              <p:cNvPr id="23" name="Freeform 23"/>
              <p:cNvSpPr/>
              <p:nvPr/>
            </p:nvSpPr>
            <p:spPr>
              <a:xfrm>
                <a:off x="0" y="0"/>
                <a:ext cx="812800" cy="50305"/>
              </a:xfrm>
              <a:custGeom>
                <a:avLst/>
                <a:gdLst/>
                <a:ahLst/>
                <a:cxnLst/>
                <a:rect l="l" t="t" r="r" b="b"/>
                <a:pathLst>
                  <a:path w="812800" h="50305">
                    <a:moveTo>
                      <a:pt x="406400" y="0"/>
                    </a:moveTo>
                    <a:cubicBezTo>
                      <a:pt x="181951" y="0"/>
                      <a:pt x="0" y="11261"/>
                      <a:pt x="0" y="25153"/>
                    </a:cubicBezTo>
                    <a:cubicBezTo>
                      <a:pt x="0" y="39044"/>
                      <a:pt x="181951" y="50305"/>
                      <a:pt x="406400" y="50305"/>
                    </a:cubicBezTo>
                    <a:cubicBezTo>
                      <a:pt x="630849" y="50305"/>
                      <a:pt x="812800" y="39044"/>
                      <a:pt x="812800" y="25153"/>
                    </a:cubicBezTo>
                    <a:cubicBezTo>
                      <a:pt x="812800" y="11261"/>
                      <a:pt x="630849" y="0"/>
                      <a:pt x="406400" y="0"/>
                    </a:cubicBezTo>
                    <a:close/>
                  </a:path>
                </a:pathLst>
              </a:custGeom>
              <a:solidFill>
                <a:srgbClr val="004AAD"/>
              </a:solidFill>
            </p:spPr>
          </p:sp>
          <p:sp>
            <p:nvSpPr>
              <p:cNvPr id="24" name="TextBox 24"/>
              <p:cNvSpPr txBox="1"/>
              <p:nvPr/>
            </p:nvSpPr>
            <p:spPr>
              <a:xfrm>
                <a:off x="76200" y="-23859"/>
                <a:ext cx="660400" cy="69448"/>
              </a:xfrm>
              <a:prstGeom prst="rect">
                <a:avLst/>
              </a:prstGeom>
            </p:spPr>
            <p:txBody>
              <a:bodyPr lIns="50800" tIns="50800" rIns="50800" bIns="50800" rtlCol="0" anchor="ctr"/>
              <a:lstStyle/>
              <a:p>
                <a:pPr algn="ctr">
                  <a:lnSpc>
                    <a:spcPts val="2660"/>
                  </a:lnSpc>
                </a:pPr>
              </a:p>
            </p:txBody>
          </p:sp>
        </p:grpSp>
      </p:grpSp>
      <p:sp>
        <p:nvSpPr>
          <p:cNvPr id="25" name="TextBox 25"/>
          <p:cNvSpPr txBox="1"/>
          <p:nvPr/>
        </p:nvSpPr>
        <p:spPr>
          <a:xfrm>
            <a:off x="1384300" y="8778163"/>
            <a:ext cx="8384302" cy="427990"/>
          </a:xfrm>
          <a:prstGeom prst="rect">
            <a:avLst/>
          </a:prstGeom>
        </p:spPr>
        <p:txBody>
          <a:bodyPr lIns="0" tIns="0" rIns="0" bIns="0" rtlCol="0" anchor="t">
            <a:spAutoFit/>
          </a:bodyPr>
          <a:lstStyle/>
          <a:p>
            <a:pPr>
              <a:lnSpc>
                <a:spcPts val="3340"/>
              </a:lnSpc>
            </a:pPr>
            <a:r>
              <a:rPr lang="en-US" sz="2385" b="1">
                <a:solidFill>
                  <a:srgbClr val="004AAD"/>
                </a:solidFill>
                <a:ea typeface="思源黑体" panose="020B0500000000000000" charset="-122"/>
              </a:rPr>
              <a:t>本部分负责人：李沛萱</a:t>
            </a:r>
            <a:endParaRPr lang="en-US" sz="2385" b="1">
              <a:solidFill>
                <a:srgbClr val="004AAD"/>
              </a:solidFill>
              <a:ea typeface="思源黑体" panose="020B0500000000000000"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grpSp>
      <p:grpSp>
        <p:nvGrpSpPr>
          <p:cNvPr id="12" name="Group 12"/>
          <p:cNvGrpSpPr/>
          <p:nvPr/>
        </p:nvGrpSpPr>
        <p:grpSpPr>
          <a:xfrm rot="154285">
            <a:off x="1280999" y="1090155"/>
            <a:ext cx="15801646" cy="8229600"/>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DBD6CC"/>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312307">
            <a:off x="1243177" y="1028700"/>
            <a:ext cx="15801646" cy="8229600"/>
            <a:chOff x="0" y="0"/>
            <a:chExt cx="4161750" cy="2167467"/>
          </a:xfrm>
        </p:grpSpPr>
        <p:sp>
          <p:nvSpPr>
            <p:cNvPr id="16" name="Freeform 16"/>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7" name="TextBox 17"/>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8" name="Freeform 18"/>
          <p:cNvSpPr/>
          <p:nvPr/>
        </p:nvSpPr>
        <p:spPr>
          <a:xfrm>
            <a:off x="1028700" y="1389682"/>
            <a:ext cx="15801646" cy="8280400"/>
          </a:xfrm>
          <a:custGeom>
            <a:avLst/>
            <a:gdLst/>
            <a:ahLst/>
            <a:cxnLst/>
            <a:rect l="l" t="t" r="r" b="b"/>
            <a:pathLst>
              <a:path w="15801646" h="8280400">
                <a:moveTo>
                  <a:pt x="0" y="0"/>
                </a:moveTo>
                <a:lnTo>
                  <a:pt x="15801646" y="0"/>
                </a:lnTo>
                <a:lnTo>
                  <a:pt x="15801646" y="8280400"/>
                </a:lnTo>
                <a:lnTo>
                  <a:pt x="0" y="8280400"/>
                </a:lnTo>
                <a:lnTo>
                  <a:pt x="0" y="0"/>
                </a:lnTo>
                <a:close/>
              </a:path>
            </a:pathLst>
          </a:custGeom>
          <a:blipFill>
            <a:blip r:embed="rId2"/>
            <a:stretch>
              <a:fillRect l="-7651" t="-13497" r="-7841" b="-10475"/>
            </a:stretch>
          </a:blipFill>
        </p:spPr>
      </p:sp>
      <p:grpSp>
        <p:nvGrpSpPr>
          <p:cNvPr id="19" name="Group 19"/>
          <p:cNvGrpSpPr/>
          <p:nvPr/>
        </p:nvGrpSpPr>
        <p:grpSpPr>
          <a:xfrm rot="0">
            <a:off x="11525465" y="4991675"/>
            <a:ext cx="5028324" cy="4194220"/>
            <a:chOff x="0" y="0"/>
            <a:chExt cx="6704432" cy="5592293"/>
          </a:xfrm>
        </p:grpSpPr>
        <p:sp>
          <p:nvSpPr>
            <p:cNvPr id="20" name="Freeform 20"/>
            <p:cNvSpPr/>
            <p:nvPr/>
          </p:nvSpPr>
          <p:spPr>
            <a:xfrm rot="-1536842">
              <a:off x="410373" y="1112771"/>
              <a:ext cx="5883686" cy="3236027"/>
            </a:xfrm>
            <a:custGeom>
              <a:avLst/>
              <a:gdLst/>
              <a:ahLst/>
              <a:cxnLst/>
              <a:rect l="l" t="t" r="r" b="b"/>
              <a:pathLst>
                <a:path w="5883686" h="3236027">
                  <a:moveTo>
                    <a:pt x="0" y="0"/>
                  </a:moveTo>
                  <a:lnTo>
                    <a:pt x="5883686" y="0"/>
                  </a:lnTo>
                  <a:lnTo>
                    <a:pt x="5883686" y="3236027"/>
                  </a:lnTo>
                  <a:lnTo>
                    <a:pt x="0" y="3236027"/>
                  </a:lnTo>
                  <a:lnTo>
                    <a:pt x="0" y="0"/>
                  </a:lnTo>
                  <a:close/>
                </a:path>
              </a:pathLst>
            </a:custGeom>
            <a:blipFill>
              <a:blip r:embed="rId3"/>
              <a:stretch>
                <a:fillRect/>
              </a:stretch>
            </a:blipFill>
          </p:spPr>
        </p:sp>
        <p:grpSp>
          <p:nvGrpSpPr>
            <p:cNvPr id="21" name="Group 21"/>
            <p:cNvGrpSpPr/>
            <p:nvPr/>
          </p:nvGrpSpPr>
          <p:grpSpPr>
            <a:xfrm rot="0">
              <a:off x="1240059" y="5330844"/>
              <a:ext cx="4224314" cy="261449"/>
              <a:chOff x="0" y="0"/>
              <a:chExt cx="812800" cy="50305"/>
            </a:xfrm>
          </p:grpSpPr>
          <p:sp>
            <p:nvSpPr>
              <p:cNvPr id="22" name="Freeform 22"/>
              <p:cNvSpPr/>
              <p:nvPr/>
            </p:nvSpPr>
            <p:spPr>
              <a:xfrm>
                <a:off x="0" y="0"/>
                <a:ext cx="812800" cy="50305"/>
              </a:xfrm>
              <a:custGeom>
                <a:avLst/>
                <a:gdLst/>
                <a:ahLst/>
                <a:cxnLst/>
                <a:rect l="l" t="t" r="r" b="b"/>
                <a:pathLst>
                  <a:path w="812800" h="50305">
                    <a:moveTo>
                      <a:pt x="406400" y="0"/>
                    </a:moveTo>
                    <a:cubicBezTo>
                      <a:pt x="181951" y="0"/>
                      <a:pt x="0" y="11261"/>
                      <a:pt x="0" y="25153"/>
                    </a:cubicBezTo>
                    <a:cubicBezTo>
                      <a:pt x="0" y="39044"/>
                      <a:pt x="181951" y="50305"/>
                      <a:pt x="406400" y="50305"/>
                    </a:cubicBezTo>
                    <a:cubicBezTo>
                      <a:pt x="630849" y="50305"/>
                      <a:pt x="812800" y="39044"/>
                      <a:pt x="812800" y="25153"/>
                    </a:cubicBezTo>
                    <a:cubicBezTo>
                      <a:pt x="812800" y="11261"/>
                      <a:pt x="630849" y="0"/>
                      <a:pt x="406400" y="0"/>
                    </a:cubicBezTo>
                    <a:close/>
                  </a:path>
                </a:pathLst>
              </a:custGeom>
              <a:solidFill>
                <a:srgbClr val="004AAD"/>
              </a:solidFill>
            </p:spPr>
          </p:sp>
          <p:sp>
            <p:nvSpPr>
              <p:cNvPr id="23" name="TextBox 23"/>
              <p:cNvSpPr txBox="1"/>
              <p:nvPr/>
            </p:nvSpPr>
            <p:spPr>
              <a:xfrm>
                <a:off x="76200" y="-23859"/>
                <a:ext cx="660400" cy="69448"/>
              </a:xfrm>
              <a:prstGeom prst="rect">
                <a:avLst/>
              </a:prstGeom>
            </p:spPr>
            <p:txBody>
              <a:bodyPr lIns="50800" tIns="50800" rIns="50800" bIns="50800" rtlCol="0" anchor="ctr"/>
              <a:lstStyle/>
              <a:p>
                <a:pPr algn="ctr">
                  <a:lnSpc>
                    <a:spcPts val="2660"/>
                  </a:lnSpc>
                </a:pPr>
              </a:p>
            </p:txBody>
          </p:sp>
        </p:grpSp>
      </p:grpSp>
      <p:sp>
        <p:nvSpPr>
          <p:cNvPr id="24" name="Freeform 24"/>
          <p:cNvSpPr/>
          <p:nvPr/>
        </p:nvSpPr>
        <p:spPr>
          <a:xfrm>
            <a:off x="902456" y="1637768"/>
            <a:ext cx="8165344" cy="7903646"/>
          </a:xfrm>
          <a:custGeom>
            <a:avLst/>
            <a:gdLst/>
            <a:ahLst/>
            <a:cxnLst/>
            <a:rect l="l" t="t" r="r" b="b"/>
            <a:pathLst>
              <a:path w="8165344" h="7903646">
                <a:moveTo>
                  <a:pt x="0" y="0"/>
                </a:moveTo>
                <a:lnTo>
                  <a:pt x="8165344" y="0"/>
                </a:lnTo>
                <a:lnTo>
                  <a:pt x="8165344" y="7903646"/>
                </a:lnTo>
                <a:lnTo>
                  <a:pt x="0" y="7903646"/>
                </a:lnTo>
                <a:lnTo>
                  <a:pt x="0" y="0"/>
                </a:lnTo>
                <a:close/>
              </a:path>
            </a:pathLst>
          </a:custGeom>
          <a:blipFill>
            <a:blip r:embed="rId4"/>
            <a:stretch>
              <a:fillRect l="-34599" t="-10187" r="-9194" b="-2808"/>
            </a:stretch>
          </a:blipFill>
        </p:spPr>
      </p:sp>
      <p:sp>
        <p:nvSpPr>
          <p:cNvPr id="25" name="TextBox 25"/>
          <p:cNvSpPr txBox="1"/>
          <p:nvPr/>
        </p:nvSpPr>
        <p:spPr>
          <a:xfrm>
            <a:off x="1028700" y="21258"/>
            <a:ext cx="15801646" cy="1435735"/>
          </a:xfrm>
          <a:prstGeom prst="rect">
            <a:avLst/>
          </a:prstGeom>
        </p:spPr>
        <p:txBody>
          <a:bodyPr lIns="0" tIns="0" rIns="0" bIns="0" rtlCol="0" anchor="t">
            <a:spAutoFit/>
          </a:bodyPr>
          <a:lstStyle/>
          <a:p>
            <a:pPr algn="ctr">
              <a:lnSpc>
                <a:spcPts val="11200"/>
              </a:lnSpc>
              <a:spcBef>
                <a:spcPct val="0"/>
              </a:spcBef>
            </a:pPr>
            <a:r>
              <a:rPr lang="en-US" sz="8000" b="1">
                <a:solidFill>
                  <a:srgbClr val="100F0D"/>
                </a:solidFill>
                <a:ea typeface="字由点字大字报" panose="00020600040101010101" charset="-122"/>
              </a:rPr>
              <a:t>信息修改主界面</a:t>
            </a:r>
            <a:endParaRPr lang="en-US" sz="8000" b="1">
              <a:solidFill>
                <a:srgbClr val="100F0D"/>
              </a:solidFill>
              <a:ea typeface="字由点字大字报" panose="00020600040101010101" charset="-122"/>
            </a:endParaRPr>
          </a:p>
        </p:txBody>
      </p:sp>
      <p:sp>
        <p:nvSpPr>
          <p:cNvPr id="26" name="TextBox 26"/>
          <p:cNvSpPr txBox="1"/>
          <p:nvPr/>
        </p:nvSpPr>
        <p:spPr>
          <a:xfrm>
            <a:off x="4392777" y="2641285"/>
            <a:ext cx="15801646" cy="3016250"/>
          </a:xfrm>
          <a:prstGeom prst="rect">
            <a:avLst/>
          </a:prstGeom>
        </p:spPr>
        <p:txBody>
          <a:bodyPr lIns="0" tIns="0" rIns="0" bIns="0" rtlCol="0" anchor="t">
            <a:spAutoFit/>
          </a:bodyPr>
          <a:lstStyle/>
          <a:p>
            <a:pPr algn="ctr">
              <a:lnSpc>
                <a:spcPts val="3920"/>
              </a:lnSpc>
            </a:pPr>
            <a:r>
              <a:rPr lang="en-US" sz="2800" b="1">
                <a:solidFill>
                  <a:srgbClr val="004AAD"/>
                </a:solidFill>
                <a:latin typeface="思源黑体" panose="020B0500000000000000" charset="-122"/>
                <a:ea typeface="思源黑体" panose="020B0500000000000000" charset="-122"/>
              </a:rPr>
              <a:t>1.遍历链表找到对应名字的个体</a:t>
            </a:r>
            <a:endParaRPr lang="en-US" sz="2800" b="1">
              <a:solidFill>
                <a:srgbClr val="004AAD"/>
              </a:solidFill>
              <a:latin typeface="思源黑体" panose="020B0500000000000000" charset="-122"/>
              <a:ea typeface="思源黑体" panose="020B0500000000000000" charset="-122"/>
            </a:endParaRPr>
          </a:p>
          <a:p>
            <a:pPr algn="ctr">
              <a:lnSpc>
                <a:spcPts val="3920"/>
              </a:lnSpc>
            </a:pPr>
            <a:endParaRPr b="1"/>
          </a:p>
          <a:p>
            <a:pPr algn="ctr">
              <a:lnSpc>
                <a:spcPts val="3920"/>
              </a:lnSpc>
            </a:pPr>
            <a:endParaRPr b="1"/>
          </a:p>
          <a:p>
            <a:pPr algn="ctr">
              <a:lnSpc>
                <a:spcPts val="3920"/>
              </a:lnSpc>
            </a:pPr>
            <a:endParaRPr b="1"/>
          </a:p>
          <a:p>
            <a:pPr algn="ctr">
              <a:lnSpc>
                <a:spcPts val="3920"/>
              </a:lnSpc>
            </a:pPr>
            <a:r>
              <a:rPr lang="en-US" sz="2800" b="1">
                <a:solidFill>
                  <a:srgbClr val="004AAD"/>
                </a:solidFill>
                <a:latin typeface="思源黑体" panose="020B0500000000000000" charset="-122"/>
                <a:ea typeface="思源黑体" panose="020B0500000000000000" charset="-122"/>
              </a:rPr>
              <a:t>2.提示用户输入修改的信息及内容</a:t>
            </a:r>
            <a:endParaRPr lang="en-US" sz="2800" b="1">
              <a:solidFill>
                <a:srgbClr val="004AAD"/>
              </a:solidFill>
              <a:latin typeface="思源黑体" panose="020B0500000000000000" charset="-122"/>
              <a:ea typeface="思源黑体" panose="020B0500000000000000" charset="-122"/>
            </a:endParaRPr>
          </a:p>
          <a:p>
            <a:pPr algn="ctr">
              <a:lnSpc>
                <a:spcPts val="3920"/>
              </a:lnSpc>
              <a:spcBef>
                <a:spcPct val="0"/>
              </a:spcBef>
            </a:pPr>
            <a:endParaRPr b="1"/>
          </a:p>
        </p:txBody>
      </p:sp>
      <p:pic>
        <p:nvPicPr>
          <p:cNvPr id="27" name="图片 26"/>
          <p:cNvPicPr>
            <a:picLocks noChangeAspect="1"/>
          </p:cNvPicPr>
          <p:nvPr>
            <p:custDataLst>
              <p:tags r:id="rId5"/>
            </p:custDataLst>
          </p:nvPr>
        </p:nvPicPr>
        <p:blipFill>
          <a:blip r:embed="rId6"/>
          <a:stretch>
            <a:fillRect/>
          </a:stretch>
        </p:blipFill>
        <p:spPr>
          <a:xfrm>
            <a:off x="6934200" y="5231765"/>
            <a:ext cx="7106285" cy="44202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grpSp>
      <p:grpSp>
        <p:nvGrpSpPr>
          <p:cNvPr id="12" name="Group 12"/>
          <p:cNvGrpSpPr/>
          <p:nvPr/>
        </p:nvGrpSpPr>
        <p:grpSpPr>
          <a:xfrm rot="154285">
            <a:off x="724816" y="908516"/>
            <a:ext cx="16881080" cy="8791776"/>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0">
            <a:off x="1655242" y="2927877"/>
            <a:ext cx="14825115" cy="183735"/>
            <a:chOff x="0" y="0"/>
            <a:chExt cx="19766820" cy="244980"/>
          </a:xfrm>
        </p:grpSpPr>
        <p:sp>
          <p:nvSpPr>
            <p:cNvPr id="16" name="AutoShape 16"/>
            <p:cNvSpPr/>
            <p:nvPr/>
          </p:nvSpPr>
          <p:spPr>
            <a:xfrm>
              <a:off x="0" y="219580"/>
              <a:ext cx="19738659" cy="0"/>
            </a:xfrm>
            <a:prstGeom prst="line">
              <a:avLst/>
            </a:prstGeom>
            <a:ln w="50800" cap="flat">
              <a:solidFill>
                <a:srgbClr val="004AAD"/>
              </a:solidFill>
              <a:prstDash val="solid"/>
              <a:headEnd type="none" w="sm" len="sm"/>
              <a:tailEnd type="none" w="sm" len="sm"/>
            </a:ln>
          </p:spPr>
        </p:sp>
        <p:sp>
          <p:nvSpPr>
            <p:cNvPr id="17" name="AutoShape 17"/>
            <p:cNvSpPr/>
            <p:nvPr/>
          </p:nvSpPr>
          <p:spPr>
            <a:xfrm>
              <a:off x="11177" y="50800"/>
              <a:ext cx="19755644" cy="0"/>
            </a:xfrm>
            <a:prstGeom prst="line">
              <a:avLst/>
            </a:prstGeom>
            <a:ln w="101600" cap="flat">
              <a:solidFill>
                <a:srgbClr val="004AAD"/>
              </a:solidFill>
              <a:prstDash val="solid"/>
              <a:headEnd type="none" w="sm" len="sm"/>
              <a:tailEnd type="none" w="sm" len="sm"/>
            </a:ln>
          </p:spPr>
        </p:sp>
      </p:grpSp>
      <p:sp>
        <p:nvSpPr>
          <p:cNvPr id="18" name="Freeform 18"/>
          <p:cNvSpPr/>
          <p:nvPr/>
        </p:nvSpPr>
        <p:spPr>
          <a:xfrm>
            <a:off x="970564" y="1576082"/>
            <a:ext cx="1369357" cy="3511171"/>
          </a:xfrm>
          <a:custGeom>
            <a:avLst/>
            <a:gdLst/>
            <a:ahLst/>
            <a:cxnLst/>
            <a:rect l="l" t="t" r="r" b="b"/>
            <a:pathLst>
              <a:path w="1369357" h="3511171">
                <a:moveTo>
                  <a:pt x="0" y="0"/>
                </a:moveTo>
                <a:lnTo>
                  <a:pt x="1369357" y="0"/>
                </a:lnTo>
                <a:lnTo>
                  <a:pt x="1369357" y="3511172"/>
                </a:lnTo>
                <a:lnTo>
                  <a:pt x="0" y="35111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flipH="1">
            <a:off x="15770977" y="5992355"/>
            <a:ext cx="1418761" cy="3669210"/>
          </a:xfrm>
          <a:custGeom>
            <a:avLst/>
            <a:gdLst/>
            <a:ahLst/>
            <a:cxnLst/>
            <a:rect l="l" t="t" r="r" b="b"/>
            <a:pathLst>
              <a:path w="1418761" h="3669210">
                <a:moveTo>
                  <a:pt x="1418761" y="0"/>
                </a:moveTo>
                <a:lnTo>
                  <a:pt x="0" y="0"/>
                </a:lnTo>
                <a:lnTo>
                  <a:pt x="0" y="3669210"/>
                </a:lnTo>
                <a:lnTo>
                  <a:pt x="1418761" y="3669210"/>
                </a:lnTo>
                <a:lnTo>
                  <a:pt x="141876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2004468" y="4635489"/>
            <a:ext cx="4142332" cy="1477821"/>
          </a:xfrm>
          <a:custGeom>
            <a:avLst/>
            <a:gdLst/>
            <a:ahLst/>
            <a:cxnLst/>
            <a:rect l="l" t="t" r="r" b="b"/>
            <a:pathLst>
              <a:path w="4142332" h="1477821">
                <a:moveTo>
                  <a:pt x="0" y="0"/>
                </a:moveTo>
                <a:lnTo>
                  <a:pt x="4142332" y="0"/>
                </a:lnTo>
                <a:lnTo>
                  <a:pt x="4142332" y="1477821"/>
                </a:lnTo>
                <a:lnTo>
                  <a:pt x="0" y="1477821"/>
                </a:lnTo>
                <a:lnTo>
                  <a:pt x="0" y="0"/>
                </a:lnTo>
                <a:close/>
              </a:path>
            </a:pathLst>
          </a:custGeom>
          <a:blipFill>
            <a:blip r:embed="rId6"/>
            <a:stretch>
              <a:fillRect l="-62288" t="-190632" r="-64192" b="-207362"/>
            </a:stretch>
          </a:blipFill>
        </p:spPr>
      </p:sp>
      <p:sp>
        <p:nvSpPr>
          <p:cNvPr id="21" name="Freeform 21"/>
          <p:cNvSpPr/>
          <p:nvPr/>
        </p:nvSpPr>
        <p:spPr>
          <a:xfrm>
            <a:off x="7070084" y="3728084"/>
            <a:ext cx="3995432" cy="1814809"/>
          </a:xfrm>
          <a:custGeom>
            <a:avLst/>
            <a:gdLst/>
            <a:ahLst/>
            <a:cxnLst/>
            <a:rect l="l" t="t" r="r" b="b"/>
            <a:pathLst>
              <a:path w="3995432" h="1814809">
                <a:moveTo>
                  <a:pt x="0" y="0"/>
                </a:moveTo>
                <a:lnTo>
                  <a:pt x="3995432" y="0"/>
                </a:lnTo>
                <a:lnTo>
                  <a:pt x="3995432" y="1814809"/>
                </a:lnTo>
                <a:lnTo>
                  <a:pt x="0" y="1814809"/>
                </a:lnTo>
                <a:lnTo>
                  <a:pt x="0" y="0"/>
                </a:lnTo>
                <a:close/>
              </a:path>
            </a:pathLst>
          </a:custGeom>
          <a:blipFill>
            <a:blip r:embed="rId7"/>
            <a:stretch>
              <a:fillRect l="-31398" t="-82943" r="-119157" b="-249616"/>
            </a:stretch>
          </a:blipFill>
        </p:spPr>
      </p:sp>
      <p:sp>
        <p:nvSpPr>
          <p:cNvPr id="22" name="Freeform 22"/>
          <p:cNvSpPr/>
          <p:nvPr/>
        </p:nvSpPr>
        <p:spPr>
          <a:xfrm>
            <a:off x="7070084" y="5418834"/>
            <a:ext cx="3995432" cy="1388952"/>
          </a:xfrm>
          <a:custGeom>
            <a:avLst/>
            <a:gdLst/>
            <a:ahLst/>
            <a:cxnLst/>
            <a:rect l="l" t="t" r="r" b="b"/>
            <a:pathLst>
              <a:path w="3995432" h="1388952">
                <a:moveTo>
                  <a:pt x="0" y="0"/>
                </a:moveTo>
                <a:lnTo>
                  <a:pt x="3995432" y="0"/>
                </a:lnTo>
                <a:lnTo>
                  <a:pt x="3995432" y="1388951"/>
                </a:lnTo>
                <a:lnTo>
                  <a:pt x="0" y="1388951"/>
                </a:lnTo>
                <a:lnTo>
                  <a:pt x="0" y="0"/>
                </a:lnTo>
                <a:close/>
              </a:path>
            </a:pathLst>
          </a:custGeom>
          <a:blipFill>
            <a:blip r:embed="rId8"/>
            <a:stretch>
              <a:fillRect l="-59225" t="-192307" r="-60935" b="-206504"/>
            </a:stretch>
          </a:blipFill>
        </p:spPr>
      </p:sp>
      <p:sp>
        <p:nvSpPr>
          <p:cNvPr id="23" name="Freeform 23"/>
          <p:cNvSpPr/>
          <p:nvPr/>
        </p:nvSpPr>
        <p:spPr>
          <a:xfrm>
            <a:off x="11989441" y="5087254"/>
            <a:ext cx="4364931" cy="1720531"/>
          </a:xfrm>
          <a:custGeom>
            <a:avLst/>
            <a:gdLst/>
            <a:ahLst/>
            <a:cxnLst/>
            <a:rect l="l" t="t" r="r" b="b"/>
            <a:pathLst>
              <a:path w="4364931" h="1720531">
                <a:moveTo>
                  <a:pt x="0" y="0"/>
                </a:moveTo>
                <a:lnTo>
                  <a:pt x="4364931" y="0"/>
                </a:lnTo>
                <a:lnTo>
                  <a:pt x="4364931" y="1720531"/>
                </a:lnTo>
                <a:lnTo>
                  <a:pt x="0" y="1720531"/>
                </a:lnTo>
                <a:lnTo>
                  <a:pt x="0" y="0"/>
                </a:lnTo>
                <a:close/>
              </a:path>
            </a:pathLst>
          </a:custGeom>
          <a:blipFill>
            <a:blip r:embed="rId9"/>
            <a:stretch>
              <a:fillRect l="-30725" t="-93400" r="-115122" b="-295195"/>
            </a:stretch>
          </a:blipFill>
        </p:spPr>
      </p:sp>
      <p:sp>
        <p:nvSpPr>
          <p:cNvPr id="24" name="TextBox 24"/>
          <p:cNvSpPr txBox="1"/>
          <p:nvPr/>
        </p:nvSpPr>
        <p:spPr>
          <a:xfrm>
            <a:off x="2504777" y="7127826"/>
            <a:ext cx="2985133" cy="1125857"/>
          </a:xfrm>
          <a:prstGeom prst="rect">
            <a:avLst/>
          </a:prstGeom>
        </p:spPr>
        <p:txBody>
          <a:bodyPr lIns="0" tIns="0" rIns="0" bIns="0" rtlCol="0" anchor="t">
            <a:spAutoFit/>
          </a:bodyPr>
          <a:lstStyle/>
          <a:p>
            <a:pPr>
              <a:lnSpc>
                <a:spcPts val="4680"/>
              </a:lnSpc>
            </a:pPr>
            <a:r>
              <a:rPr lang="en-US" sz="2600">
                <a:solidFill>
                  <a:srgbClr val="004AAD"/>
                </a:solidFill>
                <a:ea typeface="思源黑体" panose="020B0500000000000000" charset="-122"/>
              </a:rPr>
              <a:t>通过搜索姓名寻找要修改信息的个体</a:t>
            </a:r>
            <a:endParaRPr lang="en-US" sz="2600">
              <a:solidFill>
                <a:srgbClr val="004AAD"/>
              </a:solidFill>
              <a:ea typeface="思源黑体" panose="020B0500000000000000" charset="-122"/>
            </a:endParaRPr>
          </a:p>
        </p:txBody>
      </p:sp>
      <p:sp>
        <p:nvSpPr>
          <p:cNvPr id="25" name="TextBox 25"/>
          <p:cNvSpPr txBox="1"/>
          <p:nvPr/>
        </p:nvSpPr>
        <p:spPr>
          <a:xfrm>
            <a:off x="8334737" y="7188786"/>
            <a:ext cx="2985133" cy="638174"/>
          </a:xfrm>
          <a:prstGeom prst="rect">
            <a:avLst/>
          </a:prstGeom>
        </p:spPr>
        <p:txBody>
          <a:bodyPr lIns="0" tIns="0" rIns="0" bIns="0" rtlCol="0" anchor="t">
            <a:spAutoFit/>
          </a:bodyPr>
          <a:lstStyle/>
          <a:p>
            <a:pPr>
              <a:lnSpc>
                <a:spcPts val="5400"/>
              </a:lnSpc>
            </a:pPr>
            <a:r>
              <a:rPr lang="en-US" sz="3000">
                <a:solidFill>
                  <a:srgbClr val="004AAD"/>
                </a:solidFill>
                <a:ea typeface="思源黑体" panose="020B0500000000000000" charset="-122"/>
              </a:rPr>
              <a:t>品种修改</a:t>
            </a:r>
            <a:endParaRPr lang="en-US" sz="3000">
              <a:solidFill>
                <a:srgbClr val="004AAD"/>
              </a:solidFill>
              <a:ea typeface="思源黑体" panose="020B0500000000000000" charset="-122"/>
            </a:endParaRPr>
          </a:p>
        </p:txBody>
      </p:sp>
      <p:sp>
        <p:nvSpPr>
          <p:cNvPr id="26" name="TextBox 26"/>
          <p:cNvSpPr txBox="1"/>
          <p:nvPr/>
        </p:nvSpPr>
        <p:spPr>
          <a:xfrm>
            <a:off x="13129678" y="7394524"/>
            <a:ext cx="2985133" cy="619127"/>
          </a:xfrm>
          <a:prstGeom prst="rect">
            <a:avLst/>
          </a:prstGeom>
        </p:spPr>
        <p:txBody>
          <a:bodyPr lIns="0" tIns="0" rIns="0" bIns="0" rtlCol="0" anchor="t">
            <a:spAutoFit/>
          </a:bodyPr>
          <a:lstStyle/>
          <a:p>
            <a:pPr>
              <a:lnSpc>
                <a:spcPts val="5400"/>
              </a:lnSpc>
            </a:pPr>
            <a:r>
              <a:rPr lang="en-US" sz="3000">
                <a:solidFill>
                  <a:srgbClr val="004AAD"/>
                </a:solidFill>
                <a:ea typeface="思源黑体" panose="020B0500000000000000" charset="-122"/>
              </a:rPr>
              <a:t>结果展示</a:t>
            </a:r>
            <a:endParaRPr lang="en-US" sz="3000">
              <a:solidFill>
                <a:srgbClr val="004AAD"/>
              </a:solidFill>
              <a:ea typeface="思源黑体" panose="020B0500000000000000" charset="-122"/>
            </a:endParaRPr>
          </a:p>
        </p:txBody>
      </p:sp>
      <p:sp>
        <p:nvSpPr>
          <p:cNvPr id="27" name="TextBox 27"/>
          <p:cNvSpPr txBox="1"/>
          <p:nvPr/>
        </p:nvSpPr>
        <p:spPr>
          <a:xfrm>
            <a:off x="4114800" y="1116330"/>
            <a:ext cx="10027285" cy="1723390"/>
          </a:xfrm>
          <a:prstGeom prst="rect">
            <a:avLst/>
          </a:prstGeom>
        </p:spPr>
        <p:txBody>
          <a:bodyPr wrap="square" lIns="0" tIns="0" rIns="0" bIns="0" rtlCol="0" anchor="t">
            <a:spAutoFit/>
          </a:bodyPr>
          <a:lstStyle/>
          <a:p>
            <a:pPr algn="ctr">
              <a:lnSpc>
                <a:spcPts val="13440"/>
              </a:lnSpc>
              <a:spcBef>
                <a:spcPct val="0"/>
              </a:spcBef>
            </a:pPr>
            <a:r>
              <a:rPr lang="en-US" sz="9600" b="1">
                <a:solidFill>
                  <a:srgbClr val="004AAD"/>
                </a:solidFill>
                <a:ea typeface="字由点字大字报" panose="00020600040101010101" charset="-122"/>
              </a:rPr>
              <a:t>信息修改的演示</a:t>
            </a:r>
            <a:endParaRPr lang="en-US" sz="9600" b="1">
              <a:solidFill>
                <a:srgbClr val="004AAD"/>
              </a:solidFill>
              <a:ea typeface="字由点字大字报" panose="00020600040101010101"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grpSp>
      <p:grpSp>
        <p:nvGrpSpPr>
          <p:cNvPr id="12" name="Group 12"/>
          <p:cNvGrpSpPr/>
          <p:nvPr/>
        </p:nvGrpSpPr>
        <p:grpSpPr>
          <a:xfrm rot="154285">
            <a:off x="1280999" y="1090155"/>
            <a:ext cx="15801646" cy="8229600"/>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DBD6CC"/>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312307">
            <a:off x="1243177" y="1028700"/>
            <a:ext cx="15801646" cy="8229600"/>
            <a:chOff x="0" y="0"/>
            <a:chExt cx="4161750" cy="2167467"/>
          </a:xfrm>
        </p:grpSpPr>
        <p:sp>
          <p:nvSpPr>
            <p:cNvPr id="16" name="Freeform 16"/>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7" name="TextBox 17"/>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8" name="Freeform 18"/>
          <p:cNvSpPr/>
          <p:nvPr/>
        </p:nvSpPr>
        <p:spPr>
          <a:xfrm>
            <a:off x="1243177" y="1003300"/>
            <a:ext cx="15801646" cy="8280400"/>
          </a:xfrm>
          <a:custGeom>
            <a:avLst/>
            <a:gdLst/>
            <a:ahLst/>
            <a:cxnLst/>
            <a:rect l="l" t="t" r="r" b="b"/>
            <a:pathLst>
              <a:path w="15801646" h="8280400">
                <a:moveTo>
                  <a:pt x="0" y="0"/>
                </a:moveTo>
                <a:lnTo>
                  <a:pt x="15801646" y="0"/>
                </a:lnTo>
                <a:lnTo>
                  <a:pt x="15801646" y="8280400"/>
                </a:lnTo>
                <a:lnTo>
                  <a:pt x="0" y="8280400"/>
                </a:lnTo>
                <a:lnTo>
                  <a:pt x="0" y="0"/>
                </a:lnTo>
                <a:close/>
              </a:path>
            </a:pathLst>
          </a:custGeom>
          <a:blipFill>
            <a:blip r:embed="rId2"/>
            <a:stretch>
              <a:fillRect l="-7651" t="-13497" r="-7841" b="-10475"/>
            </a:stretch>
          </a:blipFill>
        </p:spPr>
      </p:sp>
      <p:sp>
        <p:nvSpPr>
          <p:cNvPr id="19" name="TextBox 19"/>
          <p:cNvSpPr txBox="1"/>
          <p:nvPr/>
        </p:nvSpPr>
        <p:spPr>
          <a:xfrm>
            <a:off x="4885109" y="4134425"/>
            <a:ext cx="8517782" cy="1615440"/>
          </a:xfrm>
          <a:prstGeom prst="rect">
            <a:avLst/>
          </a:prstGeom>
        </p:spPr>
        <p:txBody>
          <a:bodyPr lIns="0" tIns="0" rIns="0" bIns="0" rtlCol="0" anchor="t">
            <a:spAutoFit/>
          </a:bodyPr>
          <a:lstStyle/>
          <a:p>
            <a:pPr algn="ctr">
              <a:lnSpc>
                <a:spcPts val="12600"/>
              </a:lnSpc>
            </a:pPr>
            <a:r>
              <a:rPr lang="en-US" sz="9000" b="1">
                <a:solidFill>
                  <a:srgbClr val="004AAD"/>
                </a:solidFill>
                <a:ea typeface="字由点字大字报" panose="00020600040101010101" charset="-122"/>
              </a:rPr>
              <a:t>图形化界面</a:t>
            </a:r>
            <a:endParaRPr lang="en-US" sz="9000" b="1">
              <a:solidFill>
                <a:srgbClr val="004AAD"/>
              </a:solidFill>
              <a:ea typeface="字由点字大字报" panose="00020600040101010101" charset="-122"/>
            </a:endParaRPr>
          </a:p>
        </p:txBody>
      </p:sp>
      <p:grpSp>
        <p:nvGrpSpPr>
          <p:cNvPr id="20" name="Group 20"/>
          <p:cNvGrpSpPr/>
          <p:nvPr/>
        </p:nvGrpSpPr>
        <p:grpSpPr>
          <a:xfrm rot="0">
            <a:off x="11525465" y="4991675"/>
            <a:ext cx="5028324" cy="4194220"/>
            <a:chOff x="0" y="0"/>
            <a:chExt cx="6704432" cy="5592293"/>
          </a:xfrm>
        </p:grpSpPr>
        <p:sp>
          <p:nvSpPr>
            <p:cNvPr id="21" name="Freeform 21"/>
            <p:cNvSpPr/>
            <p:nvPr/>
          </p:nvSpPr>
          <p:spPr>
            <a:xfrm rot="-1536842">
              <a:off x="410373" y="1112771"/>
              <a:ext cx="5883686" cy="3236027"/>
            </a:xfrm>
            <a:custGeom>
              <a:avLst/>
              <a:gdLst/>
              <a:ahLst/>
              <a:cxnLst/>
              <a:rect l="l" t="t" r="r" b="b"/>
              <a:pathLst>
                <a:path w="5883686" h="3236027">
                  <a:moveTo>
                    <a:pt x="0" y="0"/>
                  </a:moveTo>
                  <a:lnTo>
                    <a:pt x="5883686" y="0"/>
                  </a:lnTo>
                  <a:lnTo>
                    <a:pt x="5883686" y="3236027"/>
                  </a:lnTo>
                  <a:lnTo>
                    <a:pt x="0" y="3236027"/>
                  </a:lnTo>
                  <a:lnTo>
                    <a:pt x="0" y="0"/>
                  </a:lnTo>
                  <a:close/>
                </a:path>
              </a:pathLst>
            </a:custGeom>
            <a:blipFill>
              <a:blip r:embed="rId3"/>
              <a:stretch>
                <a:fillRect/>
              </a:stretch>
            </a:blipFill>
          </p:spPr>
        </p:sp>
        <p:grpSp>
          <p:nvGrpSpPr>
            <p:cNvPr id="22" name="Group 22"/>
            <p:cNvGrpSpPr/>
            <p:nvPr/>
          </p:nvGrpSpPr>
          <p:grpSpPr>
            <a:xfrm rot="0">
              <a:off x="1240059" y="5330844"/>
              <a:ext cx="4224314" cy="261449"/>
              <a:chOff x="0" y="0"/>
              <a:chExt cx="812800" cy="50305"/>
            </a:xfrm>
          </p:grpSpPr>
          <p:sp>
            <p:nvSpPr>
              <p:cNvPr id="23" name="Freeform 23"/>
              <p:cNvSpPr/>
              <p:nvPr/>
            </p:nvSpPr>
            <p:spPr>
              <a:xfrm>
                <a:off x="0" y="0"/>
                <a:ext cx="812800" cy="50305"/>
              </a:xfrm>
              <a:custGeom>
                <a:avLst/>
                <a:gdLst/>
                <a:ahLst/>
                <a:cxnLst/>
                <a:rect l="l" t="t" r="r" b="b"/>
                <a:pathLst>
                  <a:path w="812800" h="50305">
                    <a:moveTo>
                      <a:pt x="406400" y="0"/>
                    </a:moveTo>
                    <a:cubicBezTo>
                      <a:pt x="181951" y="0"/>
                      <a:pt x="0" y="11261"/>
                      <a:pt x="0" y="25153"/>
                    </a:cubicBezTo>
                    <a:cubicBezTo>
                      <a:pt x="0" y="39044"/>
                      <a:pt x="181951" y="50305"/>
                      <a:pt x="406400" y="50305"/>
                    </a:cubicBezTo>
                    <a:cubicBezTo>
                      <a:pt x="630849" y="50305"/>
                      <a:pt x="812800" y="39044"/>
                      <a:pt x="812800" y="25153"/>
                    </a:cubicBezTo>
                    <a:cubicBezTo>
                      <a:pt x="812800" y="11261"/>
                      <a:pt x="630849" y="0"/>
                      <a:pt x="406400" y="0"/>
                    </a:cubicBezTo>
                    <a:close/>
                  </a:path>
                </a:pathLst>
              </a:custGeom>
              <a:solidFill>
                <a:srgbClr val="004AAD"/>
              </a:solidFill>
            </p:spPr>
          </p:sp>
          <p:sp>
            <p:nvSpPr>
              <p:cNvPr id="24" name="TextBox 24"/>
              <p:cNvSpPr txBox="1"/>
              <p:nvPr/>
            </p:nvSpPr>
            <p:spPr>
              <a:xfrm>
                <a:off x="76200" y="-23859"/>
                <a:ext cx="660400" cy="69448"/>
              </a:xfrm>
              <a:prstGeom prst="rect">
                <a:avLst/>
              </a:prstGeom>
            </p:spPr>
            <p:txBody>
              <a:bodyPr lIns="50800" tIns="50800" rIns="50800" bIns="50800" rtlCol="0" anchor="ctr"/>
              <a:lstStyle/>
              <a:p>
                <a:pPr algn="ctr">
                  <a:lnSpc>
                    <a:spcPts val="2660"/>
                  </a:lnSpc>
                </a:pPr>
              </a:p>
            </p:txBody>
          </p:sp>
        </p:grpSp>
      </p:grpSp>
      <p:sp>
        <p:nvSpPr>
          <p:cNvPr id="25" name="TextBox 25"/>
          <p:cNvSpPr txBox="1"/>
          <p:nvPr/>
        </p:nvSpPr>
        <p:spPr>
          <a:xfrm>
            <a:off x="1384300" y="8778163"/>
            <a:ext cx="8384302" cy="427990"/>
          </a:xfrm>
          <a:prstGeom prst="rect">
            <a:avLst/>
          </a:prstGeom>
        </p:spPr>
        <p:txBody>
          <a:bodyPr lIns="0" tIns="0" rIns="0" bIns="0" rtlCol="0" anchor="t">
            <a:spAutoFit/>
          </a:bodyPr>
          <a:lstStyle/>
          <a:p>
            <a:pPr>
              <a:lnSpc>
                <a:spcPts val="3340"/>
              </a:lnSpc>
            </a:pPr>
            <a:r>
              <a:rPr lang="en-US" sz="2385" b="1">
                <a:solidFill>
                  <a:srgbClr val="004AAD"/>
                </a:solidFill>
                <a:ea typeface="思源黑体" panose="020B0500000000000000" charset="-122"/>
              </a:rPr>
              <a:t>本部分负责人：薛茹月</a:t>
            </a:r>
            <a:endParaRPr lang="en-US" sz="2385" b="1">
              <a:solidFill>
                <a:srgbClr val="004AAD"/>
              </a:solidFill>
              <a:ea typeface="思源黑体" panose="020B05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grpSp>
      <p:grpSp>
        <p:nvGrpSpPr>
          <p:cNvPr id="12" name="Group 12"/>
          <p:cNvGrpSpPr/>
          <p:nvPr/>
        </p:nvGrpSpPr>
        <p:grpSpPr>
          <a:xfrm rot="154285">
            <a:off x="1280999" y="1090155"/>
            <a:ext cx="15801646" cy="8229600"/>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DBD6CC"/>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312307">
            <a:off x="1243177" y="1028700"/>
            <a:ext cx="15801646" cy="8229600"/>
            <a:chOff x="0" y="0"/>
            <a:chExt cx="4161750" cy="2167467"/>
          </a:xfrm>
        </p:grpSpPr>
        <p:sp>
          <p:nvSpPr>
            <p:cNvPr id="16" name="Freeform 16"/>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7" name="TextBox 17"/>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8" name="Freeform 18"/>
          <p:cNvSpPr/>
          <p:nvPr/>
        </p:nvSpPr>
        <p:spPr>
          <a:xfrm>
            <a:off x="1243177" y="1003300"/>
            <a:ext cx="15801646" cy="8280400"/>
          </a:xfrm>
          <a:custGeom>
            <a:avLst/>
            <a:gdLst/>
            <a:ahLst/>
            <a:cxnLst/>
            <a:rect l="l" t="t" r="r" b="b"/>
            <a:pathLst>
              <a:path w="15801646" h="8280400">
                <a:moveTo>
                  <a:pt x="0" y="0"/>
                </a:moveTo>
                <a:lnTo>
                  <a:pt x="15801646" y="0"/>
                </a:lnTo>
                <a:lnTo>
                  <a:pt x="15801646" y="8280400"/>
                </a:lnTo>
                <a:lnTo>
                  <a:pt x="0" y="8280400"/>
                </a:lnTo>
                <a:lnTo>
                  <a:pt x="0" y="0"/>
                </a:lnTo>
                <a:close/>
              </a:path>
            </a:pathLst>
          </a:custGeom>
          <a:blipFill>
            <a:blip r:embed="rId3">
              <a:extLst>
                <a:ext uri="{96DAC541-7B7A-43D3-8B79-37D633B846F1}">
                  <asvg:svgBlip xmlns:asvg="http://schemas.microsoft.com/office/drawing/2016/SVG/main" r:embed="rId4"/>
                </a:ext>
              </a:extLst>
            </a:blip>
            <a:stretch>
              <a:fillRect l="-7651" t="-13497" r="-7841" b="-10475"/>
            </a:stretch>
          </a:blipFill>
        </p:spPr>
      </p:sp>
      <p:grpSp>
        <p:nvGrpSpPr>
          <p:cNvPr id="19" name="Group 19"/>
          <p:cNvGrpSpPr/>
          <p:nvPr/>
        </p:nvGrpSpPr>
        <p:grpSpPr>
          <a:xfrm rot="-5400000">
            <a:off x="3515835" y="3485715"/>
            <a:ext cx="1600200" cy="1548866"/>
            <a:chOff x="0" y="0"/>
            <a:chExt cx="731946" cy="708465"/>
          </a:xfrm>
        </p:grpSpPr>
        <p:sp>
          <p:nvSpPr>
            <p:cNvPr id="20" name="Freeform 20"/>
            <p:cNvSpPr/>
            <p:nvPr/>
          </p:nvSpPr>
          <p:spPr>
            <a:xfrm>
              <a:off x="0" y="0"/>
              <a:ext cx="731946" cy="708465"/>
            </a:xfrm>
            <a:custGeom>
              <a:avLst/>
              <a:gdLst/>
              <a:ahLst/>
              <a:cxnLst/>
              <a:rect l="l" t="t" r="r" b="b"/>
              <a:pathLst>
                <a:path w="731946" h="708465">
                  <a:moveTo>
                    <a:pt x="0" y="0"/>
                  </a:moveTo>
                  <a:lnTo>
                    <a:pt x="731946" y="0"/>
                  </a:lnTo>
                  <a:lnTo>
                    <a:pt x="731946" y="708465"/>
                  </a:lnTo>
                  <a:lnTo>
                    <a:pt x="0" y="708465"/>
                  </a:lnTo>
                  <a:close/>
                </a:path>
              </a:pathLst>
            </a:custGeom>
            <a:solidFill>
              <a:srgbClr val="004AAD"/>
            </a:solidFill>
          </p:spPr>
        </p:sp>
        <p:sp>
          <p:nvSpPr>
            <p:cNvPr id="21" name="TextBox 21"/>
            <p:cNvSpPr txBox="1"/>
            <p:nvPr/>
          </p:nvSpPr>
          <p:spPr>
            <a:xfrm>
              <a:off x="0" y="-28575"/>
              <a:ext cx="731946" cy="737040"/>
            </a:xfrm>
            <a:prstGeom prst="rect">
              <a:avLst/>
            </a:prstGeom>
          </p:spPr>
          <p:txBody>
            <a:bodyPr lIns="50800" tIns="50800" rIns="50800" bIns="50800" rtlCol="0" anchor="ctr"/>
            <a:lstStyle/>
            <a:p>
              <a:pPr algn="ctr">
                <a:lnSpc>
                  <a:spcPts val="2660"/>
                </a:lnSpc>
              </a:pPr>
            </a:p>
          </p:txBody>
        </p:sp>
      </p:grpSp>
      <p:sp>
        <p:nvSpPr>
          <p:cNvPr id="22" name="TextBox 22"/>
          <p:cNvSpPr txBox="1"/>
          <p:nvPr/>
        </p:nvSpPr>
        <p:spPr>
          <a:xfrm>
            <a:off x="3276600" y="3162300"/>
            <a:ext cx="2144395" cy="1727835"/>
          </a:xfrm>
          <a:prstGeom prst="rect">
            <a:avLst/>
          </a:prstGeom>
        </p:spPr>
        <p:txBody>
          <a:bodyPr wrap="square" lIns="0" tIns="0" rIns="0" bIns="0" rtlCol="0" anchor="t">
            <a:spAutoFit/>
          </a:bodyPr>
          <a:lstStyle/>
          <a:p>
            <a:pPr algn="ctr">
              <a:lnSpc>
                <a:spcPts val="13475"/>
              </a:lnSpc>
            </a:pPr>
            <a:r>
              <a:rPr lang="en-US" sz="8000">
                <a:solidFill>
                  <a:srgbClr val="F6F1E5"/>
                </a:solidFill>
                <a:latin typeface="Adirek HC"/>
              </a:rPr>
              <a:t>01</a:t>
            </a:r>
            <a:endParaRPr lang="en-US" sz="8000">
              <a:solidFill>
                <a:srgbClr val="F6F1E5"/>
              </a:solidFill>
              <a:latin typeface="Adirek HC"/>
            </a:endParaRPr>
          </a:p>
        </p:txBody>
      </p:sp>
      <p:sp>
        <p:nvSpPr>
          <p:cNvPr id="23" name="TextBox 23"/>
          <p:cNvSpPr txBox="1"/>
          <p:nvPr/>
        </p:nvSpPr>
        <p:spPr>
          <a:xfrm>
            <a:off x="5752650" y="3402898"/>
            <a:ext cx="10801139" cy="1615440"/>
          </a:xfrm>
          <a:prstGeom prst="rect">
            <a:avLst/>
          </a:prstGeom>
        </p:spPr>
        <p:txBody>
          <a:bodyPr lIns="0" tIns="0" rIns="0" bIns="0" rtlCol="0" anchor="t">
            <a:spAutoFit/>
          </a:bodyPr>
          <a:lstStyle/>
          <a:p>
            <a:pPr>
              <a:lnSpc>
                <a:spcPts val="12600"/>
              </a:lnSpc>
            </a:pPr>
            <a:r>
              <a:rPr lang="en-US" sz="9000" b="1">
                <a:solidFill>
                  <a:srgbClr val="004AAD"/>
                </a:solidFill>
                <a:ea typeface="字由点字大字报" panose="00020600040101010101" charset="-122"/>
              </a:rPr>
              <a:t>项目选题、需求分析</a:t>
            </a:r>
            <a:endParaRPr lang="en-US" sz="9000" b="1">
              <a:solidFill>
                <a:srgbClr val="004AAD"/>
              </a:solidFill>
              <a:ea typeface="字由点字大字报" panose="00020600040101010101" charset="-122"/>
            </a:endParaRPr>
          </a:p>
        </p:txBody>
      </p:sp>
      <p:grpSp>
        <p:nvGrpSpPr>
          <p:cNvPr id="24" name="Group 24"/>
          <p:cNvGrpSpPr/>
          <p:nvPr/>
        </p:nvGrpSpPr>
        <p:grpSpPr>
          <a:xfrm rot="0">
            <a:off x="11525465" y="4991675"/>
            <a:ext cx="5028324" cy="4194220"/>
            <a:chOff x="0" y="0"/>
            <a:chExt cx="6704432" cy="5592293"/>
          </a:xfrm>
        </p:grpSpPr>
        <p:sp>
          <p:nvSpPr>
            <p:cNvPr id="25" name="Freeform 25"/>
            <p:cNvSpPr/>
            <p:nvPr/>
          </p:nvSpPr>
          <p:spPr>
            <a:xfrm rot="-1536842">
              <a:off x="410373" y="1112771"/>
              <a:ext cx="5883686" cy="3236027"/>
            </a:xfrm>
            <a:custGeom>
              <a:avLst/>
              <a:gdLst/>
              <a:ahLst/>
              <a:cxnLst/>
              <a:rect l="l" t="t" r="r" b="b"/>
              <a:pathLst>
                <a:path w="5883686" h="3236027">
                  <a:moveTo>
                    <a:pt x="0" y="0"/>
                  </a:moveTo>
                  <a:lnTo>
                    <a:pt x="5883686" y="0"/>
                  </a:lnTo>
                  <a:lnTo>
                    <a:pt x="5883686" y="3236027"/>
                  </a:lnTo>
                  <a:lnTo>
                    <a:pt x="0" y="32360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6" name="Group 26"/>
            <p:cNvGrpSpPr/>
            <p:nvPr/>
          </p:nvGrpSpPr>
          <p:grpSpPr>
            <a:xfrm rot="0">
              <a:off x="1240059" y="5330844"/>
              <a:ext cx="4224314" cy="261449"/>
              <a:chOff x="0" y="0"/>
              <a:chExt cx="812800" cy="50305"/>
            </a:xfrm>
          </p:grpSpPr>
          <p:sp>
            <p:nvSpPr>
              <p:cNvPr id="27" name="Freeform 27"/>
              <p:cNvSpPr/>
              <p:nvPr/>
            </p:nvSpPr>
            <p:spPr>
              <a:xfrm>
                <a:off x="0" y="0"/>
                <a:ext cx="812800" cy="50305"/>
              </a:xfrm>
              <a:custGeom>
                <a:avLst/>
                <a:gdLst/>
                <a:ahLst/>
                <a:cxnLst/>
                <a:rect l="l" t="t" r="r" b="b"/>
                <a:pathLst>
                  <a:path w="812800" h="50305">
                    <a:moveTo>
                      <a:pt x="406400" y="0"/>
                    </a:moveTo>
                    <a:cubicBezTo>
                      <a:pt x="181951" y="0"/>
                      <a:pt x="0" y="11261"/>
                      <a:pt x="0" y="25153"/>
                    </a:cubicBezTo>
                    <a:cubicBezTo>
                      <a:pt x="0" y="39044"/>
                      <a:pt x="181951" y="50305"/>
                      <a:pt x="406400" y="50305"/>
                    </a:cubicBezTo>
                    <a:cubicBezTo>
                      <a:pt x="630849" y="50305"/>
                      <a:pt x="812800" y="39044"/>
                      <a:pt x="812800" y="25153"/>
                    </a:cubicBezTo>
                    <a:cubicBezTo>
                      <a:pt x="812800" y="11261"/>
                      <a:pt x="630849" y="0"/>
                      <a:pt x="406400" y="0"/>
                    </a:cubicBezTo>
                    <a:close/>
                  </a:path>
                </a:pathLst>
              </a:custGeom>
              <a:solidFill>
                <a:srgbClr val="004AAD"/>
              </a:solidFill>
            </p:spPr>
          </p:sp>
          <p:sp>
            <p:nvSpPr>
              <p:cNvPr id="28" name="TextBox 28"/>
              <p:cNvSpPr txBox="1"/>
              <p:nvPr/>
            </p:nvSpPr>
            <p:spPr>
              <a:xfrm>
                <a:off x="76200" y="-23859"/>
                <a:ext cx="660400" cy="69448"/>
              </a:xfrm>
              <a:prstGeom prst="rect">
                <a:avLst/>
              </a:prstGeom>
            </p:spPr>
            <p:txBody>
              <a:bodyPr lIns="50800" tIns="50800" rIns="50800" bIns="50800" rtlCol="0" anchor="ctr"/>
              <a:lstStyle/>
              <a:p>
                <a:pPr algn="ctr">
                  <a:lnSpc>
                    <a:spcPts val="2660"/>
                  </a:lnSpc>
                </a:p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grpSp>
      <p:grpSp>
        <p:nvGrpSpPr>
          <p:cNvPr id="12" name="Group 12"/>
          <p:cNvGrpSpPr/>
          <p:nvPr/>
        </p:nvGrpSpPr>
        <p:grpSpPr>
          <a:xfrm rot="154285">
            <a:off x="724816" y="908516"/>
            <a:ext cx="16881080" cy="8791776"/>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0">
            <a:off x="1655242" y="2927877"/>
            <a:ext cx="14825115" cy="183735"/>
            <a:chOff x="0" y="0"/>
            <a:chExt cx="19766820" cy="244980"/>
          </a:xfrm>
        </p:grpSpPr>
        <p:sp>
          <p:nvSpPr>
            <p:cNvPr id="16" name="AutoShape 16"/>
            <p:cNvSpPr/>
            <p:nvPr/>
          </p:nvSpPr>
          <p:spPr>
            <a:xfrm>
              <a:off x="0" y="219580"/>
              <a:ext cx="19738659" cy="0"/>
            </a:xfrm>
            <a:prstGeom prst="line">
              <a:avLst/>
            </a:prstGeom>
            <a:ln w="50800" cap="flat">
              <a:solidFill>
                <a:srgbClr val="004AAD"/>
              </a:solidFill>
              <a:prstDash val="solid"/>
              <a:headEnd type="none" w="sm" len="sm"/>
              <a:tailEnd type="none" w="sm" len="sm"/>
            </a:ln>
          </p:spPr>
        </p:sp>
        <p:sp>
          <p:nvSpPr>
            <p:cNvPr id="17" name="AutoShape 17"/>
            <p:cNvSpPr/>
            <p:nvPr/>
          </p:nvSpPr>
          <p:spPr>
            <a:xfrm>
              <a:off x="11177" y="50800"/>
              <a:ext cx="19755644" cy="0"/>
            </a:xfrm>
            <a:prstGeom prst="line">
              <a:avLst/>
            </a:prstGeom>
            <a:ln w="101600" cap="flat">
              <a:solidFill>
                <a:srgbClr val="004AAD"/>
              </a:solidFill>
              <a:prstDash val="solid"/>
              <a:headEnd type="none" w="sm" len="sm"/>
              <a:tailEnd type="none" w="sm" len="sm"/>
            </a:ln>
          </p:spPr>
        </p:sp>
      </p:grpSp>
      <p:sp>
        <p:nvSpPr>
          <p:cNvPr id="18" name="Freeform 18"/>
          <p:cNvSpPr/>
          <p:nvPr/>
        </p:nvSpPr>
        <p:spPr>
          <a:xfrm>
            <a:off x="970564" y="1576082"/>
            <a:ext cx="1369357" cy="3511171"/>
          </a:xfrm>
          <a:custGeom>
            <a:avLst/>
            <a:gdLst/>
            <a:ahLst/>
            <a:cxnLst/>
            <a:rect l="l" t="t" r="r" b="b"/>
            <a:pathLst>
              <a:path w="1369357" h="3511171">
                <a:moveTo>
                  <a:pt x="0" y="0"/>
                </a:moveTo>
                <a:lnTo>
                  <a:pt x="1369357" y="0"/>
                </a:lnTo>
                <a:lnTo>
                  <a:pt x="1369357" y="3511172"/>
                </a:lnTo>
                <a:lnTo>
                  <a:pt x="0" y="35111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2270476" y="3917462"/>
            <a:ext cx="6234364" cy="1009252"/>
          </a:xfrm>
          <a:custGeom>
            <a:avLst/>
            <a:gdLst/>
            <a:ahLst/>
            <a:cxnLst/>
            <a:rect l="l" t="t" r="r" b="b"/>
            <a:pathLst>
              <a:path w="6234364" h="1009252">
                <a:moveTo>
                  <a:pt x="0" y="0"/>
                </a:moveTo>
                <a:lnTo>
                  <a:pt x="6234364" y="0"/>
                </a:lnTo>
                <a:lnTo>
                  <a:pt x="6234364" y="1009251"/>
                </a:lnTo>
                <a:lnTo>
                  <a:pt x="0" y="1009251"/>
                </a:lnTo>
                <a:lnTo>
                  <a:pt x="0" y="0"/>
                </a:lnTo>
                <a:close/>
              </a:path>
            </a:pathLst>
          </a:custGeom>
          <a:blipFill>
            <a:blip r:embed="rId4"/>
            <a:stretch>
              <a:fillRect/>
            </a:stretch>
          </a:blipFill>
        </p:spPr>
      </p:sp>
      <p:sp>
        <p:nvSpPr>
          <p:cNvPr id="20" name="Freeform 20"/>
          <p:cNvSpPr/>
          <p:nvPr/>
        </p:nvSpPr>
        <p:spPr>
          <a:xfrm>
            <a:off x="2270476" y="4926713"/>
            <a:ext cx="2475566" cy="547230"/>
          </a:xfrm>
          <a:custGeom>
            <a:avLst/>
            <a:gdLst/>
            <a:ahLst/>
            <a:cxnLst/>
            <a:rect l="l" t="t" r="r" b="b"/>
            <a:pathLst>
              <a:path w="2475566" h="547230">
                <a:moveTo>
                  <a:pt x="0" y="0"/>
                </a:moveTo>
                <a:lnTo>
                  <a:pt x="2475566" y="0"/>
                </a:lnTo>
                <a:lnTo>
                  <a:pt x="2475566" y="547231"/>
                </a:lnTo>
                <a:lnTo>
                  <a:pt x="0" y="547231"/>
                </a:lnTo>
                <a:lnTo>
                  <a:pt x="0" y="0"/>
                </a:lnTo>
                <a:close/>
              </a:path>
            </a:pathLst>
          </a:custGeom>
          <a:blipFill>
            <a:blip r:embed="rId5"/>
            <a:stretch>
              <a:fillRect/>
            </a:stretch>
          </a:blipFill>
        </p:spPr>
      </p:sp>
      <p:sp>
        <p:nvSpPr>
          <p:cNvPr id="21" name="Freeform 21"/>
          <p:cNvSpPr/>
          <p:nvPr/>
        </p:nvSpPr>
        <p:spPr>
          <a:xfrm>
            <a:off x="9220200" y="3917462"/>
            <a:ext cx="6905942" cy="1355571"/>
          </a:xfrm>
          <a:custGeom>
            <a:avLst/>
            <a:gdLst/>
            <a:ahLst/>
            <a:cxnLst/>
            <a:rect l="l" t="t" r="r" b="b"/>
            <a:pathLst>
              <a:path w="6905942" h="1355571">
                <a:moveTo>
                  <a:pt x="0" y="0"/>
                </a:moveTo>
                <a:lnTo>
                  <a:pt x="6905942" y="0"/>
                </a:lnTo>
                <a:lnTo>
                  <a:pt x="6905942" y="1355571"/>
                </a:lnTo>
                <a:lnTo>
                  <a:pt x="0" y="1355571"/>
                </a:lnTo>
                <a:lnTo>
                  <a:pt x="0" y="0"/>
                </a:lnTo>
                <a:close/>
              </a:path>
            </a:pathLst>
          </a:custGeom>
          <a:blipFill>
            <a:blip r:embed="rId6"/>
            <a:stretch>
              <a:fillRect/>
            </a:stretch>
          </a:blipFill>
        </p:spPr>
      </p:sp>
      <p:sp>
        <p:nvSpPr>
          <p:cNvPr id="22" name="Freeform 22"/>
          <p:cNvSpPr/>
          <p:nvPr/>
        </p:nvSpPr>
        <p:spPr>
          <a:xfrm>
            <a:off x="2270476" y="5992355"/>
            <a:ext cx="5126974" cy="3724311"/>
          </a:xfrm>
          <a:custGeom>
            <a:avLst/>
            <a:gdLst/>
            <a:ahLst/>
            <a:cxnLst/>
            <a:rect l="l" t="t" r="r" b="b"/>
            <a:pathLst>
              <a:path w="5126974" h="3724311">
                <a:moveTo>
                  <a:pt x="0" y="0"/>
                </a:moveTo>
                <a:lnTo>
                  <a:pt x="5126974" y="0"/>
                </a:lnTo>
                <a:lnTo>
                  <a:pt x="5126974" y="3724312"/>
                </a:lnTo>
                <a:lnTo>
                  <a:pt x="0" y="3724312"/>
                </a:lnTo>
                <a:lnTo>
                  <a:pt x="0" y="0"/>
                </a:lnTo>
                <a:close/>
              </a:path>
            </a:pathLst>
          </a:custGeom>
          <a:blipFill>
            <a:blip r:embed="rId7"/>
            <a:stretch>
              <a:fillRect/>
            </a:stretch>
          </a:blipFill>
        </p:spPr>
      </p:sp>
      <p:sp>
        <p:nvSpPr>
          <p:cNvPr id="23" name="Freeform 23"/>
          <p:cNvSpPr/>
          <p:nvPr/>
        </p:nvSpPr>
        <p:spPr>
          <a:xfrm>
            <a:off x="9220200" y="6065700"/>
            <a:ext cx="8043326" cy="3073607"/>
          </a:xfrm>
          <a:custGeom>
            <a:avLst/>
            <a:gdLst/>
            <a:ahLst/>
            <a:cxnLst/>
            <a:rect l="l" t="t" r="r" b="b"/>
            <a:pathLst>
              <a:path w="8043326" h="3073607">
                <a:moveTo>
                  <a:pt x="0" y="0"/>
                </a:moveTo>
                <a:lnTo>
                  <a:pt x="8043326" y="0"/>
                </a:lnTo>
                <a:lnTo>
                  <a:pt x="8043326" y="3073606"/>
                </a:lnTo>
                <a:lnTo>
                  <a:pt x="0" y="3073606"/>
                </a:lnTo>
                <a:lnTo>
                  <a:pt x="0" y="0"/>
                </a:lnTo>
                <a:close/>
              </a:path>
            </a:pathLst>
          </a:custGeom>
          <a:blipFill>
            <a:blip r:embed="rId8"/>
            <a:stretch>
              <a:fillRect/>
            </a:stretch>
          </a:blipFill>
        </p:spPr>
      </p:sp>
      <p:sp>
        <p:nvSpPr>
          <p:cNvPr id="24" name="TextBox 24"/>
          <p:cNvSpPr txBox="1"/>
          <p:nvPr/>
        </p:nvSpPr>
        <p:spPr>
          <a:xfrm>
            <a:off x="4101585" y="1109992"/>
            <a:ext cx="9265965" cy="1723390"/>
          </a:xfrm>
          <a:prstGeom prst="rect">
            <a:avLst/>
          </a:prstGeom>
        </p:spPr>
        <p:txBody>
          <a:bodyPr lIns="0" tIns="0" rIns="0" bIns="0" rtlCol="0" anchor="t">
            <a:spAutoFit/>
          </a:bodyPr>
          <a:lstStyle/>
          <a:p>
            <a:pPr algn="ctr">
              <a:lnSpc>
                <a:spcPts val="13440"/>
              </a:lnSpc>
              <a:spcBef>
                <a:spcPct val="0"/>
              </a:spcBef>
            </a:pPr>
            <a:r>
              <a:rPr lang="en-US" sz="9600" b="1">
                <a:solidFill>
                  <a:srgbClr val="004AAD"/>
                </a:solidFill>
                <a:latin typeface="字由点字大字报" panose="00020600040101010101" charset="-122"/>
                <a:ea typeface="字由点字大字报" panose="00020600040101010101" charset="-122"/>
              </a:rPr>
              <a:t>图形化界面-代码</a:t>
            </a:r>
            <a:endParaRPr lang="en-US" sz="9600" b="1">
              <a:solidFill>
                <a:srgbClr val="004AAD"/>
              </a:solidFill>
              <a:latin typeface="字由点字大字报" panose="00020600040101010101" charset="-122"/>
              <a:ea typeface="字由点字大字报" panose="00020600040101010101" charset="-122"/>
            </a:endParaRPr>
          </a:p>
        </p:txBody>
      </p:sp>
      <p:sp>
        <p:nvSpPr>
          <p:cNvPr id="25" name="TextBox 25"/>
          <p:cNvSpPr txBox="1"/>
          <p:nvPr/>
        </p:nvSpPr>
        <p:spPr>
          <a:xfrm>
            <a:off x="2339975" y="3193415"/>
            <a:ext cx="2162810" cy="577850"/>
          </a:xfrm>
          <a:prstGeom prst="rect">
            <a:avLst/>
          </a:prstGeom>
        </p:spPr>
        <p:txBody>
          <a:bodyPr wrap="square" lIns="0" tIns="0" rIns="0" bIns="0" rtlCol="0" anchor="t">
            <a:spAutoFit/>
          </a:bodyPr>
          <a:lstStyle/>
          <a:p>
            <a:pPr algn="ctr">
              <a:lnSpc>
                <a:spcPts val="4510"/>
              </a:lnSpc>
              <a:spcBef>
                <a:spcPct val="0"/>
              </a:spcBef>
            </a:pPr>
            <a:r>
              <a:rPr lang="en-US" sz="3220" b="1">
                <a:solidFill>
                  <a:srgbClr val="004AAD"/>
                </a:solidFill>
                <a:ea typeface="字由点字大字报" panose="00020600040101010101" charset="-122"/>
              </a:rPr>
              <a:t>创建窗口</a:t>
            </a:r>
            <a:endParaRPr lang="en-US" sz="3220" b="1">
              <a:solidFill>
                <a:srgbClr val="004AAD"/>
              </a:solidFill>
              <a:ea typeface="字由点字大字报" panose="00020600040101010101" charset="-122"/>
            </a:endParaRPr>
          </a:p>
        </p:txBody>
      </p:sp>
      <p:sp>
        <p:nvSpPr>
          <p:cNvPr id="26" name="TextBox 26"/>
          <p:cNvSpPr txBox="1"/>
          <p:nvPr/>
        </p:nvSpPr>
        <p:spPr>
          <a:xfrm>
            <a:off x="2270760" y="5416550"/>
            <a:ext cx="2856865" cy="545465"/>
          </a:xfrm>
          <a:prstGeom prst="rect">
            <a:avLst/>
          </a:prstGeom>
        </p:spPr>
        <p:txBody>
          <a:bodyPr wrap="square" lIns="0" tIns="0" rIns="0" bIns="0" rtlCol="0" anchor="t">
            <a:spAutoFit/>
          </a:bodyPr>
          <a:lstStyle/>
          <a:p>
            <a:pPr algn="l">
              <a:lnSpc>
                <a:spcPts val="4255"/>
              </a:lnSpc>
              <a:spcBef>
                <a:spcPct val="0"/>
              </a:spcBef>
            </a:pPr>
            <a:r>
              <a:rPr lang="en-US" sz="3040" b="1">
                <a:solidFill>
                  <a:srgbClr val="004AAD"/>
                </a:solidFill>
                <a:ea typeface="字由点字大字报" panose="00020600040101010101" charset="-122"/>
              </a:rPr>
              <a:t>画图，文字</a:t>
            </a:r>
            <a:endParaRPr lang="en-US" sz="3040" b="1">
              <a:solidFill>
                <a:srgbClr val="004AAD"/>
              </a:solidFill>
              <a:ea typeface="字由点字大字报" panose="00020600040101010101" charset="-122"/>
            </a:endParaRPr>
          </a:p>
        </p:txBody>
      </p:sp>
      <p:sp>
        <p:nvSpPr>
          <p:cNvPr id="27" name="TextBox 27"/>
          <p:cNvSpPr txBox="1"/>
          <p:nvPr/>
        </p:nvSpPr>
        <p:spPr>
          <a:xfrm>
            <a:off x="9331960" y="3225800"/>
            <a:ext cx="1443990" cy="591185"/>
          </a:xfrm>
          <a:prstGeom prst="rect">
            <a:avLst/>
          </a:prstGeom>
        </p:spPr>
        <p:txBody>
          <a:bodyPr wrap="square" lIns="0" tIns="0" rIns="0" bIns="0" rtlCol="0" anchor="t">
            <a:spAutoFit/>
          </a:bodyPr>
          <a:lstStyle/>
          <a:p>
            <a:pPr algn="l">
              <a:lnSpc>
                <a:spcPts val="4610"/>
              </a:lnSpc>
              <a:spcBef>
                <a:spcPct val="0"/>
              </a:spcBef>
            </a:pPr>
            <a:r>
              <a:rPr lang="en-US" sz="3295" b="1">
                <a:solidFill>
                  <a:srgbClr val="004AAD"/>
                </a:solidFill>
                <a:ea typeface="字由点字大字报" panose="00020600040101010101" charset="-122"/>
              </a:rPr>
              <a:t>贴图</a:t>
            </a:r>
            <a:endParaRPr lang="en-US" sz="3295" b="1">
              <a:solidFill>
                <a:srgbClr val="004AAD"/>
              </a:solidFill>
              <a:ea typeface="字由点字大字报" panose="00020600040101010101" charset="-122"/>
            </a:endParaRPr>
          </a:p>
        </p:txBody>
      </p:sp>
      <p:sp>
        <p:nvSpPr>
          <p:cNvPr id="28" name="TextBox 28"/>
          <p:cNvSpPr txBox="1"/>
          <p:nvPr/>
        </p:nvSpPr>
        <p:spPr>
          <a:xfrm>
            <a:off x="9220200" y="5416550"/>
            <a:ext cx="2078990" cy="545465"/>
          </a:xfrm>
          <a:prstGeom prst="rect">
            <a:avLst/>
          </a:prstGeom>
        </p:spPr>
        <p:txBody>
          <a:bodyPr wrap="square" lIns="0" tIns="0" rIns="0" bIns="0" rtlCol="0" anchor="t">
            <a:spAutoFit/>
          </a:bodyPr>
          <a:lstStyle/>
          <a:p>
            <a:pPr algn="l">
              <a:lnSpc>
                <a:spcPts val="4255"/>
              </a:lnSpc>
              <a:spcBef>
                <a:spcPct val="0"/>
              </a:spcBef>
            </a:pPr>
            <a:r>
              <a:rPr lang="en-US" sz="3040" b="1">
                <a:solidFill>
                  <a:srgbClr val="004AAD"/>
                </a:solidFill>
                <a:ea typeface="字由点字大字报" panose="00020600040101010101" charset="-122"/>
              </a:rPr>
              <a:t>处理事务</a:t>
            </a:r>
            <a:endParaRPr lang="en-US" sz="3040" b="1">
              <a:solidFill>
                <a:srgbClr val="004AAD"/>
              </a:solidFill>
              <a:ea typeface="字由点字大字报" panose="00020600040101010101"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grpSp>
      <p:grpSp>
        <p:nvGrpSpPr>
          <p:cNvPr id="12" name="Group 12"/>
          <p:cNvGrpSpPr/>
          <p:nvPr/>
        </p:nvGrpSpPr>
        <p:grpSpPr>
          <a:xfrm rot="154285">
            <a:off x="724816" y="908516"/>
            <a:ext cx="16881080" cy="8791776"/>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0">
            <a:off x="1655242" y="2927877"/>
            <a:ext cx="14825115" cy="183735"/>
            <a:chOff x="0" y="0"/>
            <a:chExt cx="19766820" cy="244980"/>
          </a:xfrm>
        </p:grpSpPr>
        <p:sp>
          <p:nvSpPr>
            <p:cNvPr id="16" name="AutoShape 16"/>
            <p:cNvSpPr/>
            <p:nvPr/>
          </p:nvSpPr>
          <p:spPr>
            <a:xfrm>
              <a:off x="0" y="219580"/>
              <a:ext cx="19738659" cy="0"/>
            </a:xfrm>
            <a:prstGeom prst="line">
              <a:avLst/>
            </a:prstGeom>
            <a:ln w="50800" cap="flat">
              <a:solidFill>
                <a:srgbClr val="004AAD"/>
              </a:solidFill>
              <a:prstDash val="solid"/>
              <a:headEnd type="none" w="sm" len="sm"/>
              <a:tailEnd type="none" w="sm" len="sm"/>
            </a:ln>
          </p:spPr>
        </p:sp>
        <p:sp>
          <p:nvSpPr>
            <p:cNvPr id="17" name="AutoShape 17"/>
            <p:cNvSpPr/>
            <p:nvPr/>
          </p:nvSpPr>
          <p:spPr>
            <a:xfrm>
              <a:off x="11177" y="50800"/>
              <a:ext cx="19755644" cy="0"/>
            </a:xfrm>
            <a:prstGeom prst="line">
              <a:avLst/>
            </a:prstGeom>
            <a:ln w="101600" cap="flat">
              <a:solidFill>
                <a:srgbClr val="004AAD"/>
              </a:solidFill>
              <a:prstDash val="solid"/>
              <a:headEnd type="none" w="sm" len="sm"/>
              <a:tailEnd type="none" w="sm" len="sm"/>
            </a:ln>
          </p:spPr>
        </p:sp>
      </p:grpSp>
      <p:sp>
        <p:nvSpPr>
          <p:cNvPr id="18" name="Freeform 18"/>
          <p:cNvSpPr/>
          <p:nvPr/>
        </p:nvSpPr>
        <p:spPr>
          <a:xfrm>
            <a:off x="970564" y="1576082"/>
            <a:ext cx="1369357" cy="3511171"/>
          </a:xfrm>
          <a:custGeom>
            <a:avLst/>
            <a:gdLst/>
            <a:ahLst/>
            <a:cxnLst/>
            <a:rect l="l" t="t" r="r" b="b"/>
            <a:pathLst>
              <a:path w="1369357" h="3511171">
                <a:moveTo>
                  <a:pt x="0" y="0"/>
                </a:moveTo>
                <a:lnTo>
                  <a:pt x="1369357" y="0"/>
                </a:lnTo>
                <a:lnTo>
                  <a:pt x="1369357" y="3511172"/>
                </a:lnTo>
                <a:lnTo>
                  <a:pt x="0" y="35111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2564019" y="3779949"/>
            <a:ext cx="5921686" cy="1813850"/>
          </a:xfrm>
          <a:custGeom>
            <a:avLst/>
            <a:gdLst/>
            <a:ahLst/>
            <a:cxnLst/>
            <a:rect l="l" t="t" r="r" b="b"/>
            <a:pathLst>
              <a:path w="5921686" h="1813850">
                <a:moveTo>
                  <a:pt x="0" y="0"/>
                </a:moveTo>
                <a:lnTo>
                  <a:pt x="5921686" y="0"/>
                </a:lnTo>
                <a:lnTo>
                  <a:pt x="5921686" y="1813850"/>
                </a:lnTo>
                <a:lnTo>
                  <a:pt x="0" y="1813850"/>
                </a:lnTo>
                <a:lnTo>
                  <a:pt x="0" y="0"/>
                </a:lnTo>
                <a:close/>
              </a:path>
            </a:pathLst>
          </a:custGeom>
          <a:blipFill>
            <a:blip r:embed="rId4"/>
            <a:stretch>
              <a:fillRect/>
            </a:stretch>
          </a:blipFill>
        </p:spPr>
      </p:sp>
      <p:sp>
        <p:nvSpPr>
          <p:cNvPr id="20" name="Freeform 20"/>
          <p:cNvSpPr/>
          <p:nvPr/>
        </p:nvSpPr>
        <p:spPr>
          <a:xfrm>
            <a:off x="2564019" y="6261755"/>
            <a:ext cx="11964244" cy="822325"/>
          </a:xfrm>
          <a:custGeom>
            <a:avLst/>
            <a:gdLst/>
            <a:ahLst/>
            <a:cxnLst/>
            <a:rect l="l" t="t" r="r" b="b"/>
            <a:pathLst>
              <a:path w="11964244" h="822325">
                <a:moveTo>
                  <a:pt x="0" y="0"/>
                </a:moveTo>
                <a:lnTo>
                  <a:pt x="11964244" y="0"/>
                </a:lnTo>
                <a:lnTo>
                  <a:pt x="11964244" y="822325"/>
                </a:lnTo>
                <a:lnTo>
                  <a:pt x="0" y="822325"/>
                </a:lnTo>
                <a:lnTo>
                  <a:pt x="0" y="0"/>
                </a:lnTo>
                <a:close/>
              </a:path>
            </a:pathLst>
          </a:custGeom>
          <a:blipFill>
            <a:blip r:embed="rId5"/>
            <a:stretch>
              <a:fillRect/>
            </a:stretch>
          </a:blipFill>
        </p:spPr>
      </p:sp>
      <p:sp>
        <p:nvSpPr>
          <p:cNvPr id="21" name="Freeform 21"/>
          <p:cNvSpPr/>
          <p:nvPr/>
        </p:nvSpPr>
        <p:spPr>
          <a:xfrm>
            <a:off x="2564019" y="7084080"/>
            <a:ext cx="4503079" cy="2691496"/>
          </a:xfrm>
          <a:custGeom>
            <a:avLst/>
            <a:gdLst/>
            <a:ahLst/>
            <a:cxnLst/>
            <a:rect l="l" t="t" r="r" b="b"/>
            <a:pathLst>
              <a:path w="4503079" h="2691496">
                <a:moveTo>
                  <a:pt x="0" y="0"/>
                </a:moveTo>
                <a:lnTo>
                  <a:pt x="4503079" y="0"/>
                </a:lnTo>
                <a:lnTo>
                  <a:pt x="4503079" y="2691496"/>
                </a:lnTo>
                <a:lnTo>
                  <a:pt x="0" y="2691496"/>
                </a:lnTo>
                <a:lnTo>
                  <a:pt x="0" y="0"/>
                </a:lnTo>
                <a:close/>
              </a:path>
            </a:pathLst>
          </a:custGeom>
          <a:blipFill>
            <a:blip r:embed="rId6"/>
            <a:stretch>
              <a:fillRect/>
            </a:stretch>
          </a:blipFill>
        </p:spPr>
      </p:sp>
      <p:sp>
        <p:nvSpPr>
          <p:cNvPr id="22" name="Freeform 22"/>
          <p:cNvSpPr/>
          <p:nvPr/>
        </p:nvSpPr>
        <p:spPr>
          <a:xfrm>
            <a:off x="6141249" y="5854960"/>
            <a:ext cx="11999903" cy="378220"/>
          </a:xfrm>
          <a:custGeom>
            <a:avLst/>
            <a:gdLst/>
            <a:ahLst/>
            <a:cxnLst/>
            <a:rect l="l" t="t" r="r" b="b"/>
            <a:pathLst>
              <a:path w="11999903" h="378220">
                <a:moveTo>
                  <a:pt x="0" y="0"/>
                </a:moveTo>
                <a:lnTo>
                  <a:pt x="11999902" y="0"/>
                </a:lnTo>
                <a:lnTo>
                  <a:pt x="11999902" y="378220"/>
                </a:lnTo>
                <a:lnTo>
                  <a:pt x="0" y="378220"/>
                </a:lnTo>
                <a:lnTo>
                  <a:pt x="0" y="0"/>
                </a:lnTo>
                <a:close/>
              </a:path>
            </a:pathLst>
          </a:custGeom>
          <a:blipFill>
            <a:blip r:embed="rId7"/>
            <a:stretch>
              <a:fillRect/>
            </a:stretch>
          </a:blipFill>
        </p:spPr>
      </p:sp>
      <p:sp>
        <p:nvSpPr>
          <p:cNvPr id="23" name="Freeform 23"/>
          <p:cNvSpPr/>
          <p:nvPr/>
        </p:nvSpPr>
        <p:spPr>
          <a:xfrm>
            <a:off x="8913793" y="4409806"/>
            <a:ext cx="4317490" cy="457304"/>
          </a:xfrm>
          <a:custGeom>
            <a:avLst/>
            <a:gdLst/>
            <a:ahLst/>
            <a:cxnLst/>
            <a:rect l="l" t="t" r="r" b="b"/>
            <a:pathLst>
              <a:path w="4317490" h="457304">
                <a:moveTo>
                  <a:pt x="0" y="0"/>
                </a:moveTo>
                <a:lnTo>
                  <a:pt x="4317490" y="0"/>
                </a:lnTo>
                <a:lnTo>
                  <a:pt x="4317490" y="457304"/>
                </a:lnTo>
                <a:lnTo>
                  <a:pt x="0" y="457304"/>
                </a:lnTo>
                <a:lnTo>
                  <a:pt x="0" y="0"/>
                </a:lnTo>
                <a:close/>
              </a:path>
            </a:pathLst>
          </a:custGeom>
          <a:blipFill>
            <a:blip r:embed="rId8"/>
            <a:stretch>
              <a:fillRect/>
            </a:stretch>
          </a:blipFill>
        </p:spPr>
      </p:sp>
      <p:sp>
        <p:nvSpPr>
          <p:cNvPr id="24" name="Freeform 24"/>
          <p:cNvSpPr/>
          <p:nvPr/>
        </p:nvSpPr>
        <p:spPr>
          <a:xfrm>
            <a:off x="8864185" y="7596870"/>
            <a:ext cx="5501018" cy="2573241"/>
          </a:xfrm>
          <a:custGeom>
            <a:avLst/>
            <a:gdLst/>
            <a:ahLst/>
            <a:cxnLst/>
            <a:rect l="l" t="t" r="r" b="b"/>
            <a:pathLst>
              <a:path w="5501018" h="2573241">
                <a:moveTo>
                  <a:pt x="0" y="0"/>
                </a:moveTo>
                <a:lnTo>
                  <a:pt x="5501018" y="0"/>
                </a:lnTo>
                <a:lnTo>
                  <a:pt x="5501018" y="2573241"/>
                </a:lnTo>
                <a:lnTo>
                  <a:pt x="0" y="2573241"/>
                </a:lnTo>
                <a:lnTo>
                  <a:pt x="0" y="0"/>
                </a:lnTo>
                <a:close/>
              </a:path>
            </a:pathLst>
          </a:custGeom>
          <a:blipFill>
            <a:blip r:embed="rId9"/>
            <a:stretch>
              <a:fillRect/>
            </a:stretch>
          </a:blipFill>
        </p:spPr>
      </p:sp>
      <p:sp>
        <p:nvSpPr>
          <p:cNvPr id="25" name="Freeform 25"/>
          <p:cNvSpPr/>
          <p:nvPr/>
        </p:nvSpPr>
        <p:spPr>
          <a:xfrm>
            <a:off x="8864185" y="7084080"/>
            <a:ext cx="5664078" cy="512790"/>
          </a:xfrm>
          <a:custGeom>
            <a:avLst/>
            <a:gdLst/>
            <a:ahLst/>
            <a:cxnLst/>
            <a:rect l="l" t="t" r="r" b="b"/>
            <a:pathLst>
              <a:path w="5664078" h="512790">
                <a:moveTo>
                  <a:pt x="0" y="0"/>
                </a:moveTo>
                <a:lnTo>
                  <a:pt x="5664078" y="0"/>
                </a:lnTo>
                <a:lnTo>
                  <a:pt x="5664078" y="512790"/>
                </a:lnTo>
                <a:lnTo>
                  <a:pt x="0" y="512790"/>
                </a:lnTo>
                <a:lnTo>
                  <a:pt x="0" y="0"/>
                </a:lnTo>
                <a:close/>
              </a:path>
            </a:pathLst>
          </a:custGeom>
          <a:blipFill>
            <a:blip r:embed="rId10"/>
            <a:stretch>
              <a:fillRect l="-2774" r="-2774"/>
            </a:stretch>
          </a:blipFill>
        </p:spPr>
      </p:sp>
      <p:sp>
        <p:nvSpPr>
          <p:cNvPr id="26" name="Freeform 26"/>
          <p:cNvSpPr/>
          <p:nvPr/>
        </p:nvSpPr>
        <p:spPr>
          <a:xfrm>
            <a:off x="8913793" y="4973943"/>
            <a:ext cx="4241181" cy="774184"/>
          </a:xfrm>
          <a:custGeom>
            <a:avLst/>
            <a:gdLst/>
            <a:ahLst/>
            <a:cxnLst/>
            <a:rect l="l" t="t" r="r" b="b"/>
            <a:pathLst>
              <a:path w="4241181" h="774184">
                <a:moveTo>
                  <a:pt x="0" y="0"/>
                </a:moveTo>
                <a:lnTo>
                  <a:pt x="4241181" y="0"/>
                </a:lnTo>
                <a:lnTo>
                  <a:pt x="4241181" y="774184"/>
                </a:lnTo>
                <a:lnTo>
                  <a:pt x="0" y="774184"/>
                </a:lnTo>
                <a:lnTo>
                  <a:pt x="0" y="0"/>
                </a:lnTo>
                <a:close/>
              </a:path>
            </a:pathLst>
          </a:custGeom>
          <a:blipFill>
            <a:blip r:embed="rId11"/>
            <a:stretch>
              <a:fillRect/>
            </a:stretch>
          </a:blipFill>
        </p:spPr>
      </p:sp>
      <p:sp>
        <p:nvSpPr>
          <p:cNvPr id="27" name="TextBox 27"/>
          <p:cNvSpPr txBox="1"/>
          <p:nvPr/>
        </p:nvSpPr>
        <p:spPr>
          <a:xfrm>
            <a:off x="4101585" y="1109992"/>
            <a:ext cx="9265965" cy="1723390"/>
          </a:xfrm>
          <a:prstGeom prst="rect">
            <a:avLst/>
          </a:prstGeom>
        </p:spPr>
        <p:txBody>
          <a:bodyPr lIns="0" tIns="0" rIns="0" bIns="0" rtlCol="0" anchor="t">
            <a:spAutoFit/>
          </a:bodyPr>
          <a:lstStyle/>
          <a:p>
            <a:pPr algn="ctr">
              <a:lnSpc>
                <a:spcPts val="13440"/>
              </a:lnSpc>
              <a:spcBef>
                <a:spcPct val="0"/>
              </a:spcBef>
            </a:pPr>
            <a:r>
              <a:rPr lang="en-US" sz="9600" b="1">
                <a:solidFill>
                  <a:srgbClr val="004AAD"/>
                </a:solidFill>
                <a:latin typeface="字由点字大字报" panose="00020600040101010101" charset="-122"/>
                <a:ea typeface="字由点字大字报" panose="00020600040101010101" charset="-122"/>
              </a:rPr>
              <a:t>图形化界面-代码</a:t>
            </a:r>
            <a:endParaRPr lang="en-US" sz="9600" b="1">
              <a:solidFill>
                <a:srgbClr val="004AAD"/>
              </a:solidFill>
              <a:latin typeface="字由点字大字报" panose="00020600040101010101" charset="-122"/>
              <a:ea typeface="字由点字大字报" panose="00020600040101010101" charset="-122"/>
            </a:endParaRPr>
          </a:p>
        </p:txBody>
      </p:sp>
      <p:sp>
        <p:nvSpPr>
          <p:cNvPr id="28" name="TextBox 28"/>
          <p:cNvSpPr txBox="1"/>
          <p:nvPr/>
        </p:nvSpPr>
        <p:spPr>
          <a:xfrm>
            <a:off x="2564130" y="3221990"/>
            <a:ext cx="3408680" cy="577850"/>
          </a:xfrm>
          <a:prstGeom prst="rect">
            <a:avLst/>
          </a:prstGeom>
        </p:spPr>
        <p:txBody>
          <a:bodyPr wrap="square" lIns="0" tIns="0" rIns="0" bIns="0" rtlCol="0" anchor="t">
            <a:spAutoFit/>
          </a:bodyPr>
          <a:lstStyle/>
          <a:p>
            <a:pPr algn="l">
              <a:lnSpc>
                <a:spcPts val="4510"/>
              </a:lnSpc>
              <a:spcBef>
                <a:spcPct val="0"/>
              </a:spcBef>
            </a:pPr>
            <a:r>
              <a:rPr lang="en-US" sz="3220" b="1">
                <a:solidFill>
                  <a:srgbClr val="004AAD"/>
                </a:solidFill>
                <a:ea typeface="字由点字大字报" panose="00020600040101010101" charset="-122"/>
              </a:rPr>
              <a:t>弹框输入信息</a:t>
            </a:r>
            <a:endParaRPr lang="en-US" sz="3220" b="1">
              <a:solidFill>
                <a:srgbClr val="004AAD"/>
              </a:solidFill>
              <a:ea typeface="字由点字大字报" panose="00020600040101010101" charset="-122"/>
            </a:endParaRPr>
          </a:p>
        </p:txBody>
      </p:sp>
      <p:sp>
        <p:nvSpPr>
          <p:cNvPr id="29" name="TextBox 29"/>
          <p:cNvSpPr txBox="1"/>
          <p:nvPr/>
        </p:nvSpPr>
        <p:spPr>
          <a:xfrm>
            <a:off x="2633345" y="5717540"/>
            <a:ext cx="2548890" cy="545465"/>
          </a:xfrm>
          <a:prstGeom prst="rect">
            <a:avLst/>
          </a:prstGeom>
        </p:spPr>
        <p:txBody>
          <a:bodyPr wrap="square" lIns="0" tIns="0" rIns="0" bIns="0" rtlCol="0" anchor="t">
            <a:spAutoFit/>
          </a:bodyPr>
          <a:lstStyle/>
          <a:p>
            <a:pPr algn="l">
              <a:lnSpc>
                <a:spcPts val="4255"/>
              </a:lnSpc>
              <a:spcBef>
                <a:spcPct val="0"/>
              </a:spcBef>
            </a:pPr>
            <a:r>
              <a:rPr lang="en-US" sz="3040" b="1">
                <a:solidFill>
                  <a:srgbClr val="004AAD"/>
                </a:solidFill>
                <a:ea typeface="字由点字大字报" panose="00020600040101010101" charset="-122"/>
              </a:rPr>
              <a:t>提示框</a:t>
            </a:r>
            <a:endParaRPr lang="en-US" sz="3040" b="1">
              <a:solidFill>
                <a:srgbClr val="004AAD"/>
              </a:solidFill>
              <a:ea typeface="字由点字大字报" panose="00020600040101010101" charset="-122"/>
            </a:endParaRPr>
          </a:p>
        </p:txBody>
      </p:sp>
      <p:sp>
        <p:nvSpPr>
          <p:cNvPr id="30" name="TextBox 30"/>
          <p:cNvSpPr txBox="1"/>
          <p:nvPr/>
        </p:nvSpPr>
        <p:spPr>
          <a:xfrm>
            <a:off x="8913495" y="3225800"/>
            <a:ext cx="2414905" cy="591185"/>
          </a:xfrm>
          <a:prstGeom prst="rect">
            <a:avLst/>
          </a:prstGeom>
        </p:spPr>
        <p:txBody>
          <a:bodyPr wrap="square" lIns="0" tIns="0" rIns="0" bIns="0" rtlCol="0" anchor="t">
            <a:spAutoFit/>
          </a:bodyPr>
          <a:lstStyle/>
          <a:p>
            <a:pPr algn="l">
              <a:lnSpc>
                <a:spcPts val="4610"/>
              </a:lnSpc>
              <a:spcBef>
                <a:spcPct val="0"/>
              </a:spcBef>
            </a:pPr>
            <a:r>
              <a:rPr lang="en-US" sz="3295" b="1">
                <a:solidFill>
                  <a:srgbClr val="004AAD"/>
                </a:solidFill>
                <a:ea typeface="字由点字大字报" panose="00020600040101010101" charset="-122"/>
              </a:rPr>
              <a:t>数据处理</a:t>
            </a:r>
            <a:endParaRPr lang="en-US" sz="3295" b="1">
              <a:solidFill>
                <a:srgbClr val="004AAD"/>
              </a:solidFill>
              <a:ea typeface="字由点字大字报" panose="00020600040101010101" charset="-122"/>
            </a:endParaRPr>
          </a:p>
        </p:txBody>
      </p:sp>
      <p:sp>
        <p:nvSpPr>
          <p:cNvPr id="31" name="TextBox 31"/>
          <p:cNvSpPr txBox="1"/>
          <p:nvPr/>
        </p:nvSpPr>
        <p:spPr>
          <a:xfrm>
            <a:off x="8913495" y="3723005"/>
            <a:ext cx="8192135" cy="545465"/>
          </a:xfrm>
          <a:prstGeom prst="rect">
            <a:avLst/>
          </a:prstGeom>
        </p:spPr>
        <p:txBody>
          <a:bodyPr wrap="square" lIns="0" tIns="0" rIns="0" bIns="0" rtlCol="0" anchor="t">
            <a:spAutoFit/>
          </a:bodyPr>
          <a:lstStyle/>
          <a:p>
            <a:pPr algn="l">
              <a:lnSpc>
                <a:spcPts val="4255"/>
              </a:lnSpc>
              <a:spcBef>
                <a:spcPct val="0"/>
              </a:spcBef>
            </a:pPr>
            <a:r>
              <a:rPr lang="en-US" sz="3040" b="1">
                <a:solidFill>
                  <a:srgbClr val="004AAD"/>
                </a:solidFill>
                <a:latin typeface="字由点字大字报" panose="00020600040101010101" charset="-122"/>
                <a:ea typeface="字由点字大字报" panose="00020600040101010101" charset="-122"/>
              </a:rPr>
              <a:t>int转char[],char[]转int,字符串的拆分</a:t>
            </a:r>
            <a:endParaRPr lang="en-US" sz="3040" b="1">
              <a:solidFill>
                <a:srgbClr val="004AAD"/>
              </a:solidFill>
              <a:latin typeface="字由点字大字报" panose="00020600040101010101" charset="-122"/>
              <a:ea typeface="字由点字大字报" panose="00020600040101010101"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blip>
              <a:stretch>
                <a:fillRect/>
              </a:stretch>
            </a:blipFill>
          </p:spPr>
        </p:sp>
      </p:grpSp>
      <p:grpSp>
        <p:nvGrpSpPr>
          <p:cNvPr id="12" name="Group 12"/>
          <p:cNvGrpSpPr/>
          <p:nvPr/>
        </p:nvGrpSpPr>
        <p:grpSpPr>
          <a:xfrm rot="154285">
            <a:off x="1280999" y="1090155"/>
            <a:ext cx="15801646" cy="8229600"/>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DBD6CC"/>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312307">
            <a:off x="1243177" y="1028700"/>
            <a:ext cx="15801646" cy="8229600"/>
            <a:chOff x="0" y="0"/>
            <a:chExt cx="4161750" cy="2167467"/>
          </a:xfrm>
        </p:grpSpPr>
        <p:sp>
          <p:nvSpPr>
            <p:cNvPr id="16" name="Freeform 16"/>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7" name="TextBox 17"/>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8" name="Freeform 18"/>
          <p:cNvSpPr/>
          <p:nvPr/>
        </p:nvSpPr>
        <p:spPr>
          <a:xfrm>
            <a:off x="1583898" y="1064755"/>
            <a:ext cx="15801646" cy="8280400"/>
          </a:xfrm>
          <a:custGeom>
            <a:avLst/>
            <a:gdLst/>
            <a:ahLst/>
            <a:cxnLst/>
            <a:rect l="l" t="t" r="r" b="b"/>
            <a:pathLst>
              <a:path w="15801646" h="8280400">
                <a:moveTo>
                  <a:pt x="0" y="0"/>
                </a:moveTo>
                <a:lnTo>
                  <a:pt x="15801646" y="0"/>
                </a:lnTo>
                <a:lnTo>
                  <a:pt x="15801646" y="8280400"/>
                </a:lnTo>
                <a:lnTo>
                  <a:pt x="0" y="8280400"/>
                </a:lnTo>
                <a:lnTo>
                  <a:pt x="0" y="0"/>
                </a:lnTo>
                <a:close/>
              </a:path>
            </a:pathLst>
          </a:custGeom>
          <a:blipFill>
            <a:blip r:embed="rId2"/>
            <a:stretch>
              <a:fillRect l="-7651" t="-13497" r="-7841" b="-10475"/>
            </a:stretch>
          </a:blipFill>
        </p:spPr>
      </p:sp>
      <p:grpSp>
        <p:nvGrpSpPr>
          <p:cNvPr id="19" name="Group 19"/>
          <p:cNvGrpSpPr/>
          <p:nvPr/>
        </p:nvGrpSpPr>
        <p:grpSpPr>
          <a:xfrm rot="0">
            <a:off x="2120028" y="1884347"/>
            <a:ext cx="9039354" cy="2992754"/>
            <a:chOff x="0" y="0"/>
            <a:chExt cx="2380735" cy="788215"/>
          </a:xfrm>
        </p:grpSpPr>
        <p:sp>
          <p:nvSpPr>
            <p:cNvPr id="20" name="Freeform 20"/>
            <p:cNvSpPr/>
            <p:nvPr/>
          </p:nvSpPr>
          <p:spPr>
            <a:xfrm>
              <a:off x="0" y="0"/>
              <a:ext cx="2380735" cy="788215"/>
            </a:xfrm>
            <a:custGeom>
              <a:avLst/>
              <a:gdLst/>
              <a:ahLst/>
              <a:cxnLst/>
              <a:rect l="l" t="t" r="r" b="b"/>
              <a:pathLst>
                <a:path w="2380735" h="788215">
                  <a:moveTo>
                    <a:pt x="0" y="0"/>
                  </a:moveTo>
                  <a:lnTo>
                    <a:pt x="2380735" y="0"/>
                  </a:lnTo>
                  <a:lnTo>
                    <a:pt x="2380735" y="788215"/>
                  </a:lnTo>
                  <a:lnTo>
                    <a:pt x="0" y="788215"/>
                  </a:lnTo>
                  <a:close/>
                </a:path>
              </a:pathLst>
            </a:custGeom>
            <a:solidFill>
              <a:srgbClr val="004AAD"/>
            </a:solidFill>
          </p:spPr>
        </p:sp>
        <p:sp>
          <p:nvSpPr>
            <p:cNvPr id="21" name="TextBox 21"/>
            <p:cNvSpPr txBox="1"/>
            <p:nvPr/>
          </p:nvSpPr>
          <p:spPr>
            <a:xfrm>
              <a:off x="0" y="-28575"/>
              <a:ext cx="2380735" cy="816790"/>
            </a:xfrm>
            <a:prstGeom prst="rect">
              <a:avLst/>
            </a:prstGeom>
          </p:spPr>
          <p:txBody>
            <a:bodyPr lIns="50800" tIns="50800" rIns="50800" bIns="50800" rtlCol="0" anchor="ctr"/>
            <a:lstStyle/>
            <a:p>
              <a:pPr algn="ctr">
                <a:lnSpc>
                  <a:spcPts val="2660"/>
                </a:lnSpc>
              </a:pPr>
            </a:p>
          </p:txBody>
        </p:sp>
      </p:grpSp>
      <p:sp>
        <p:nvSpPr>
          <p:cNvPr id="22" name="TextBox 22"/>
          <p:cNvSpPr txBox="1"/>
          <p:nvPr/>
        </p:nvSpPr>
        <p:spPr>
          <a:xfrm>
            <a:off x="2133843" y="1775787"/>
            <a:ext cx="9430264" cy="2929890"/>
          </a:xfrm>
          <a:prstGeom prst="rect">
            <a:avLst/>
          </a:prstGeom>
        </p:spPr>
        <p:txBody>
          <a:bodyPr lIns="0" tIns="0" rIns="0" bIns="0" rtlCol="0" anchor="t">
            <a:spAutoFit/>
          </a:bodyPr>
          <a:lstStyle/>
          <a:p>
            <a:pPr>
              <a:lnSpc>
                <a:spcPts val="22850"/>
              </a:lnSpc>
            </a:pPr>
            <a:r>
              <a:rPr lang="en-US" sz="11000" spc="489">
                <a:solidFill>
                  <a:srgbClr val="F6F1E5"/>
                </a:solidFill>
                <a:latin typeface="Adirek HC Bold"/>
              </a:rPr>
              <a:t>THANKYOU</a:t>
            </a:r>
            <a:endParaRPr lang="en-US" sz="11000" spc="489">
              <a:solidFill>
                <a:srgbClr val="F6F1E5"/>
              </a:solidFill>
              <a:latin typeface="Adirek HC Bold"/>
            </a:endParaRPr>
          </a:p>
        </p:txBody>
      </p:sp>
      <p:sp>
        <p:nvSpPr>
          <p:cNvPr id="23" name="AutoShape 23"/>
          <p:cNvSpPr/>
          <p:nvPr/>
        </p:nvSpPr>
        <p:spPr>
          <a:xfrm>
            <a:off x="2321356" y="4406264"/>
            <a:ext cx="8550030" cy="0"/>
          </a:xfrm>
          <a:prstGeom prst="line">
            <a:avLst/>
          </a:prstGeom>
          <a:ln w="76200" cap="flat">
            <a:solidFill>
              <a:srgbClr val="F6F1E5"/>
            </a:solidFill>
            <a:prstDash val="solid"/>
            <a:headEnd type="none" w="sm" len="sm"/>
            <a:tailEnd type="none" w="sm" len="sm"/>
          </a:ln>
        </p:spPr>
      </p:sp>
      <p:sp>
        <p:nvSpPr>
          <p:cNvPr id="24" name="AutoShape 24"/>
          <p:cNvSpPr/>
          <p:nvPr/>
        </p:nvSpPr>
        <p:spPr>
          <a:xfrm>
            <a:off x="2321356" y="4560253"/>
            <a:ext cx="8566399" cy="0"/>
          </a:xfrm>
          <a:prstGeom prst="line">
            <a:avLst/>
          </a:prstGeom>
          <a:ln w="38100" cap="flat">
            <a:solidFill>
              <a:srgbClr val="F6F1E5"/>
            </a:solidFill>
            <a:prstDash val="solid"/>
            <a:headEnd type="none" w="sm" len="sm"/>
            <a:tailEnd type="none" w="sm" len="sm"/>
          </a:ln>
        </p:spPr>
      </p:sp>
      <p:sp>
        <p:nvSpPr>
          <p:cNvPr id="25" name="Freeform 25"/>
          <p:cNvSpPr/>
          <p:nvPr/>
        </p:nvSpPr>
        <p:spPr>
          <a:xfrm flipH="1">
            <a:off x="11159382" y="2626198"/>
            <a:ext cx="4681160" cy="6416210"/>
          </a:xfrm>
          <a:custGeom>
            <a:avLst/>
            <a:gdLst/>
            <a:ahLst/>
            <a:cxnLst/>
            <a:rect l="l" t="t" r="r" b="b"/>
            <a:pathLst>
              <a:path w="4681160" h="6416210">
                <a:moveTo>
                  <a:pt x="4681160" y="0"/>
                </a:moveTo>
                <a:lnTo>
                  <a:pt x="0" y="0"/>
                </a:lnTo>
                <a:lnTo>
                  <a:pt x="0" y="6416210"/>
                </a:lnTo>
                <a:lnTo>
                  <a:pt x="4681160" y="6416210"/>
                </a:lnTo>
                <a:lnTo>
                  <a:pt x="468116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TextBox 26"/>
          <p:cNvSpPr txBox="1"/>
          <p:nvPr/>
        </p:nvSpPr>
        <p:spPr>
          <a:xfrm>
            <a:off x="1871397" y="7964086"/>
            <a:ext cx="8085201" cy="978535"/>
          </a:xfrm>
          <a:prstGeom prst="rect">
            <a:avLst/>
          </a:prstGeom>
        </p:spPr>
        <p:txBody>
          <a:bodyPr lIns="0" tIns="0" rIns="0" bIns="0" rtlCol="0" anchor="t">
            <a:spAutoFit/>
          </a:bodyPr>
          <a:lstStyle/>
          <a:p>
            <a:pPr>
              <a:lnSpc>
                <a:spcPts val="7635"/>
              </a:lnSpc>
            </a:pPr>
            <a:r>
              <a:rPr lang="en-US" sz="5455" b="1">
                <a:solidFill>
                  <a:srgbClr val="004AAD"/>
                </a:solidFill>
                <a:ea typeface="字由点字大字报" panose="00020600040101010101" charset="-122"/>
              </a:rPr>
              <a:t>猫咪之家信息管理系统</a:t>
            </a:r>
            <a:endParaRPr lang="en-US" sz="5455" b="1">
              <a:solidFill>
                <a:srgbClr val="004AAD"/>
              </a:solidFill>
              <a:ea typeface="字由点字大字报" panose="00020600040101010101" charset="-122"/>
            </a:endParaRPr>
          </a:p>
        </p:txBody>
      </p:sp>
      <p:sp>
        <p:nvSpPr>
          <p:cNvPr id="27" name="TextBox 27"/>
          <p:cNvSpPr txBox="1"/>
          <p:nvPr/>
        </p:nvSpPr>
        <p:spPr>
          <a:xfrm rot="5400000">
            <a:off x="12439638" y="5310794"/>
            <a:ext cx="8312810" cy="430530"/>
          </a:xfrm>
          <a:prstGeom prst="rect">
            <a:avLst/>
          </a:prstGeom>
        </p:spPr>
        <p:txBody>
          <a:bodyPr lIns="0" tIns="0" rIns="0" bIns="0" rtlCol="0" anchor="t">
            <a:spAutoFit/>
          </a:bodyPr>
          <a:lstStyle/>
          <a:p>
            <a:pPr algn="just">
              <a:lnSpc>
                <a:spcPts val="3360"/>
              </a:lnSpc>
              <a:spcBef>
                <a:spcPct val="0"/>
              </a:spcBef>
            </a:pPr>
            <a:r>
              <a:rPr lang="en-US" sz="2400" b="1">
                <a:solidFill>
                  <a:srgbClr val="004AAD"/>
                </a:solidFill>
                <a:ea typeface="思源黑体-超粗体" panose="020B0A00000000000000" charset="-122"/>
              </a:rPr>
              <a:t>小组成员</a:t>
            </a:r>
            <a:r>
              <a:rPr lang="en-US" sz="2400" b="1">
                <a:solidFill>
                  <a:srgbClr val="004AAD"/>
                </a:solidFill>
                <a:ea typeface="思源黑体-超粗体" panose="020B0A00000000000000" charset="-122"/>
              </a:rPr>
              <a:t>：薛茹月 李沛萱 吴琰佳 热合麦 李佳</a:t>
            </a:r>
            <a:endParaRPr lang="en-US" sz="2400" b="1">
              <a:solidFill>
                <a:srgbClr val="004AAD"/>
              </a:solidFill>
              <a:ea typeface="思源黑体-超粗体" panose="020B0A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grpSp>
      <p:grpSp>
        <p:nvGrpSpPr>
          <p:cNvPr id="12" name="Group 12"/>
          <p:cNvGrpSpPr/>
          <p:nvPr/>
        </p:nvGrpSpPr>
        <p:grpSpPr>
          <a:xfrm rot="154285">
            <a:off x="724816" y="908516"/>
            <a:ext cx="16881080" cy="8791776"/>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5" name="Freeform 15"/>
          <p:cNvSpPr/>
          <p:nvPr/>
        </p:nvSpPr>
        <p:spPr>
          <a:xfrm>
            <a:off x="684410" y="815727"/>
            <a:ext cx="16881080" cy="8846046"/>
          </a:xfrm>
          <a:custGeom>
            <a:avLst/>
            <a:gdLst/>
            <a:ahLst/>
            <a:cxnLst/>
            <a:rect l="l" t="t" r="r" b="b"/>
            <a:pathLst>
              <a:path w="16881080" h="8846046">
                <a:moveTo>
                  <a:pt x="0" y="0"/>
                </a:moveTo>
                <a:lnTo>
                  <a:pt x="16881080" y="0"/>
                </a:lnTo>
                <a:lnTo>
                  <a:pt x="16881080" y="8846046"/>
                </a:lnTo>
                <a:lnTo>
                  <a:pt x="0" y="8846046"/>
                </a:lnTo>
                <a:lnTo>
                  <a:pt x="0" y="0"/>
                </a:lnTo>
                <a:close/>
              </a:path>
            </a:pathLst>
          </a:custGeom>
          <a:blipFill>
            <a:blip r:embed="rId3">
              <a:extLst>
                <a:ext uri="{96DAC541-7B7A-43D3-8B79-37D633B846F1}">
                  <asvg:svgBlip xmlns:asvg="http://schemas.microsoft.com/office/drawing/2016/SVG/main" r:embed="rId4"/>
                </a:ext>
              </a:extLst>
            </a:blip>
            <a:stretch>
              <a:fillRect l="-7651" t="-13497" r="-7841" b="-10475"/>
            </a:stretch>
          </a:blipFill>
        </p:spPr>
      </p:sp>
      <p:sp>
        <p:nvSpPr>
          <p:cNvPr id="16" name="TextBox 16"/>
          <p:cNvSpPr txBox="1"/>
          <p:nvPr/>
        </p:nvSpPr>
        <p:spPr>
          <a:xfrm>
            <a:off x="1670050" y="3423070"/>
            <a:ext cx="10471150" cy="2872105"/>
          </a:xfrm>
          <a:prstGeom prst="rect">
            <a:avLst/>
          </a:prstGeom>
        </p:spPr>
        <p:txBody>
          <a:bodyPr lIns="0" tIns="0" rIns="0" bIns="0" rtlCol="0" anchor="t">
            <a:spAutoFit/>
          </a:bodyPr>
          <a:lstStyle/>
          <a:p>
            <a:pPr>
              <a:lnSpc>
                <a:spcPts val="5600"/>
              </a:lnSpc>
            </a:pPr>
            <a:r>
              <a:rPr lang="en-US" sz="4000">
                <a:solidFill>
                  <a:srgbClr val="004AAD"/>
                </a:solidFill>
                <a:latin typeface="思源黑体" panose="020B0500000000000000" charset="-122"/>
                <a:ea typeface="思源黑体" panose="020B0500000000000000" charset="-122"/>
              </a:rPr>
              <a:t>    学校里有很多流浪猫，希望通过一个信息管理平台，可以让用户查询到学校里流浪猫的信息，从而提高对于流浪猫的关注，让它们得到更好的关照。</a:t>
            </a:r>
            <a:endParaRPr lang="en-US" sz="4000">
              <a:solidFill>
                <a:srgbClr val="004AAD"/>
              </a:solidFill>
              <a:latin typeface="思源黑体" panose="020B0500000000000000" charset="-122"/>
              <a:ea typeface="思源黑体" panose="020B0500000000000000" charset="-122"/>
            </a:endParaRPr>
          </a:p>
        </p:txBody>
      </p:sp>
      <p:sp>
        <p:nvSpPr>
          <p:cNvPr id="17" name="TextBox 17"/>
          <p:cNvSpPr txBox="1"/>
          <p:nvPr/>
        </p:nvSpPr>
        <p:spPr>
          <a:xfrm>
            <a:off x="6356350" y="1050925"/>
            <a:ext cx="12270105" cy="1730375"/>
          </a:xfrm>
          <a:prstGeom prst="rect">
            <a:avLst/>
          </a:prstGeom>
        </p:spPr>
        <p:txBody>
          <a:bodyPr wrap="square" lIns="0" tIns="0" rIns="0" bIns="0" rtlCol="0" anchor="t">
            <a:spAutoFit/>
          </a:bodyPr>
          <a:lstStyle/>
          <a:p>
            <a:pPr>
              <a:lnSpc>
                <a:spcPts val="13495"/>
              </a:lnSpc>
            </a:pPr>
            <a:r>
              <a:rPr lang="en-US" sz="7200">
                <a:solidFill>
                  <a:srgbClr val="004AAD"/>
                </a:solidFill>
                <a:latin typeface="Adirek HC Bold"/>
              </a:rPr>
              <a:t>Project topic selection</a:t>
            </a:r>
            <a:endParaRPr lang="en-US" sz="7200">
              <a:solidFill>
                <a:srgbClr val="004AAD"/>
              </a:solidFill>
              <a:latin typeface="Adirek HC Bold"/>
            </a:endParaRPr>
          </a:p>
        </p:txBody>
      </p:sp>
      <p:sp>
        <p:nvSpPr>
          <p:cNvPr id="18" name="TextBox 18"/>
          <p:cNvSpPr txBox="1"/>
          <p:nvPr/>
        </p:nvSpPr>
        <p:spPr>
          <a:xfrm>
            <a:off x="1631950" y="1257300"/>
            <a:ext cx="4883648" cy="1615440"/>
          </a:xfrm>
          <a:prstGeom prst="rect">
            <a:avLst/>
          </a:prstGeom>
        </p:spPr>
        <p:txBody>
          <a:bodyPr lIns="0" tIns="0" rIns="0" bIns="0" rtlCol="0" anchor="t">
            <a:spAutoFit/>
          </a:bodyPr>
          <a:lstStyle/>
          <a:p>
            <a:pPr>
              <a:lnSpc>
                <a:spcPts val="12600"/>
              </a:lnSpc>
            </a:pPr>
            <a:r>
              <a:rPr lang="en-US" sz="9000" b="1">
                <a:solidFill>
                  <a:srgbClr val="004AAD"/>
                </a:solidFill>
                <a:ea typeface="字由点字大字报" panose="00020600040101010101" charset="-122"/>
              </a:rPr>
              <a:t>项目选题</a:t>
            </a:r>
            <a:endParaRPr lang="en-US" sz="9000" b="1">
              <a:solidFill>
                <a:srgbClr val="004AAD"/>
              </a:solidFill>
              <a:ea typeface="字由点字大字报" panose="00020600040101010101" charset="-122"/>
            </a:endParaRPr>
          </a:p>
        </p:txBody>
      </p:sp>
      <p:grpSp>
        <p:nvGrpSpPr>
          <p:cNvPr id="19" name="Group 19"/>
          <p:cNvGrpSpPr/>
          <p:nvPr/>
        </p:nvGrpSpPr>
        <p:grpSpPr>
          <a:xfrm rot="0">
            <a:off x="1670050" y="2743200"/>
            <a:ext cx="14825115" cy="183735"/>
            <a:chOff x="0" y="0"/>
            <a:chExt cx="19766820" cy="244980"/>
          </a:xfrm>
        </p:grpSpPr>
        <p:sp>
          <p:nvSpPr>
            <p:cNvPr id="20" name="AutoShape 20"/>
            <p:cNvSpPr/>
            <p:nvPr/>
          </p:nvSpPr>
          <p:spPr>
            <a:xfrm>
              <a:off x="0" y="219580"/>
              <a:ext cx="19738659" cy="0"/>
            </a:xfrm>
            <a:prstGeom prst="line">
              <a:avLst/>
            </a:prstGeom>
            <a:ln w="50800" cap="flat">
              <a:solidFill>
                <a:srgbClr val="004AAD"/>
              </a:solidFill>
              <a:prstDash val="solid"/>
              <a:headEnd type="none" w="sm" len="sm"/>
              <a:tailEnd type="none" w="sm" len="sm"/>
            </a:ln>
          </p:spPr>
        </p:sp>
        <p:sp>
          <p:nvSpPr>
            <p:cNvPr id="21" name="AutoShape 21"/>
            <p:cNvSpPr/>
            <p:nvPr/>
          </p:nvSpPr>
          <p:spPr>
            <a:xfrm>
              <a:off x="11177" y="50800"/>
              <a:ext cx="19755644" cy="0"/>
            </a:xfrm>
            <a:prstGeom prst="line">
              <a:avLst/>
            </a:prstGeom>
            <a:ln w="101600" cap="flat">
              <a:solidFill>
                <a:srgbClr val="004AAD"/>
              </a:solidFill>
              <a:prstDash val="solid"/>
              <a:headEnd type="none" w="sm" len="sm"/>
              <a:tailEnd type="none" w="sm" len="sm"/>
            </a:ln>
          </p:spPr>
        </p:sp>
      </p:grpSp>
      <p:grpSp>
        <p:nvGrpSpPr>
          <p:cNvPr id="22" name="Group 22"/>
          <p:cNvGrpSpPr/>
          <p:nvPr/>
        </p:nvGrpSpPr>
        <p:grpSpPr>
          <a:xfrm rot="0">
            <a:off x="11396579" y="9439908"/>
            <a:ext cx="4399301" cy="272279"/>
            <a:chOff x="0" y="0"/>
            <a:chExt cx="812800" cy="50305"/>
          </a:xfrm>
        </p:grpSpPr>
        <p:sp>
          <p:nvSpPr>
            <p:cNvPr id="23" name="Freeform 23"/>
            <p:cNvSpPr/>
            <p:nvPr/>
          </p:nvSpPr>
          <p:spPr>
            <a:xfrm>
              <a:off x="0" y="0"/>
              <a:ext cx="812800" cy="50305"/>
            </a:xfrm>
            <a:custGeom>
              <a:avLst/>
              <a:gdLst/>
              <a:ahLst/>
              <a:cxnLst/>
              <a:rect l="l" t="t" r="r" b="b"/>
              <a:pathLst>
                <a:path w="812800" h="50305">
                  <a:moveTo>
                    <a:pt x="406400" y="0"/>
                  </a:moveTo>
                  <a:cubicBezTo>
                    <a:pt x="181951" y="0"/>
                    <a:pt x="0" y="11261"/>
                    <a:pt x="0" y="25153"/>
                  </a:cubicBezTo>
                  <a:cubicBezTo>
                    <a:pt x="0" y="39044"/>
                    <a:pt x="181951" y="50305"/>
                    <a:pt x="406400" y="50305"/>
                  </a:cubicBezTo>
                  <a:cubicBezTo>
                    <a:pt x="630849" y="50305"/>
                    <a:pt x="812800" y="39044"/>
                    <a:pt x="812800" y="25153"/>
                  </a:cubicBezTo>
                  <a:cubicBezTo>
                    <a:pt x="812800" y="11261"/>
                    <a:pt x="630849" y="0"/>
                    <a:pt x="406400" y="0"/>
                  </a:cubicBezTo>
                  <a:close/>
                </a:path>
              </a:pathLst>
            </a:custGeom>
            <a:solidFill>
              <a:srgbClr val="004AAD"/>
            </a:solidFill>
          </p:spPr>
        </p:sp>
        <p:sp>
          <p:nvSpPr>
            <p:cNvPr id="24" name="TextBox 24"/>
            <p:cNvSpPr txBox="1"/>
            <p:nvPr/>
          </p:nvSpPr>
          <p:spPr>
            <a:xfrm>
              <a:off x="76200" y="-23859"/>
              <a:ext cx="660400" cy="69448"/>
            </a:xfrm>
            <a:prstGeom prst="rect">
              <a:avLst/>
            </a:prstGeom>
          </p:spPr>
          <p:txBody>
            <a:bodyPr lIns="50800" tIns="50800" rIns="50800" bIns="50800" rtlCol="0" anchor="ctr"/>
            <a:lstStyle/>
            <a:p>
              <a:pPr algn="ctr">
                <a:lnSpc>
                  <a:spcPts val="2660"/>
                </a:lnSpc>
              </a:pPr>
            </a:p>
          </p:txBody>
        </p:sp>
      </p:grpSp>
      <p:sp>
        <p:nvSpPr>
          <p:cNvPr id="25" name="Freeform 25"/>
          <p:cNvSpPr/>
          <p:nvPr/>
        </p:nvSpPr>
        <p:spPr>
          <a:xfrm rot="1444362" flipH="1">
            <a:off x="11260481" y="6254349"/>
            <a:ext cx="4184219" cy="3361323"/>
          </a:xfrm>
          <a:custGeom>
            <a:avLst/>
            <a:gdLst/>
            <a:ahLst/>
            <a:cxnLst/>
            <a:rect l="l" t="t" r="r" b="b"/>
            <a:pathLst>
              <a:path w="4184219" h="3361323">
                <a:moveTo>
                  <a:pt x="4184219" y="0"/>
                </a:moveTo>
                <a:lnTo>
                  <a:pt x="0" y="0"/>
                </a:lnTo>
                <a:lnTo>
                  <a:pt x="0" y="3361323"/>
                </a:lnTo>
                <a:lnTo>
                  <a:pt x="4184219" y="3361323"/>
                </a:lnTo>
                <a:lnTo>
                  <a:pt x="4184219"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grpSp>
      <p:grpSp>
        <p:nvGrpSpPr>
          <p:cNvPr id="12" name="Group 12"/>
          <p:cNvGrpSpPr/>
          <p:nvPr/>
        </p:nvGrpSpPr>
        <p:grpSpPr>
          <a:xfrm rot="154285">
            <a:off x="724816" y="908516"/>
            <a:ext cx="16881080" cy="8791776"/>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5" name="Freeform 15"/>
          <p:cNvSpPr/>
          <p:nvPr/>
        </p:nvSpPr>
        <p:spPr>
          <a:xfrm>
            <a:off x="684410" y="815727"/>
            <a:ext cx="16881080" cy="8846046"/>
          </a:xfrm>
          <a:custGeom>
            <a:avLst/>
            <a:gdLst/>
            <a:ahLst/>
            <a:cxnLst/>
            <a:rect l="l" t="t" r="r" b="b"/>
            <a:pathLst>
              <a:path w="16881080" h="8846046">
                <a:moveTo>
                  <a:pt x="0" y="0"/>
                </a:moveTo>
                <a:lnTo>
                  <a:pt x="16881080" y="0"/>
                </a:lnTo>
                <a:lnTo>
                  <a:pt x="16881080" y="8846046"/>
                </a:lnTo>
                <a:lnTo>
                  <a:pt x="0" y="8846046"/>
                </a:lnTo>
                <a:lnTo>
                  <a:pt x="0" y="0"/>
                </a:lnTo>
                <a:close/>
              </a:path>
            </a:pathLst>
          </a:custGeom>
          <a:blipFill>
            <a:blip r:embed="rId3">
              <a:extLst>
                <a:ext uri="{96DAC541-7B7A-43D3-8B79-37D633B846F1}">
                  <asvg:svgBlip xmlns:asvg="http://schemas.microsoft.com/office/drawing/2016/SVG/main" r:embed="rId4"/>
                </a:ext>
              </a:extLst>
            </a:blip>
            <a:stretch>
              <a:fillRect l="-7651" t="-13497" r="-7841" b="-10475"/>
            </a:stretch>
          </a:blipFill>
        </p:spPr>
      </p:sp>
      <p:sp>
        <p:nvSpPr>
          <p:cNvPr id="16" name="TextBox 16"/>
          <p:cNvSpPr txBox="1"/>
          <p:nvPr/>
        </p:nvSpPr>
        <p:spPr>
          <a:xfrm>
            <a:off x="6400800" y="952500"/>
            <a:ext cx="12412980" cy="3460750"/>
          </a:xfrm>
          <a:prstGeom prst="rect">
            <a:avLst/>
          </a:prstGeom>
        </p:spPr>
        <p:txBody>
          <a:bodyPr wrap="square" lIns="0" tIns="0" rIns="0" bIns="0" rtlCol="0" anchor="t">
            <a:spAutoFit/>
          </a:bodyPr>
          <a:lstStyle/>
          <a:p>
            <a:pPr>
              <a:lnSpc>
                <a:spcPts val="13495"/>
              </a:lnSpc>
            </a:pPr>
            <a:r>
              <a:rPr lang="en-US" sz="7200">
                <a:solidFill>
                  <a:srgbClr val="004AAD"/>
                </a:solidFill>
                <a:latin typeface="Adirek HC Bold"/>
              </a:rPr>
              <a:t>Demand analysis</a:t>
            </a:r>
            <a:endParaRPr lang="en-US" sz="9640">
              <a:solidFill>
                <a:srgbClr val="004AAD"/>
              </a:solidFill>
              <a:latin typeface="Adirek HC Bold"/>
            </a:endParaRPr>
          </a:p>
          <a:p>
            <a:pPr>
              <a:lnSpc>
                <a:spcPts val="13495"/>
              </a:lnSpc>
            </a:pPr>
          </a:p>
        </p:txBody>
      </p:sp>
      <p:sp>
        <p:nvSpPr>
          <p:cNvPr id="17" name="TextBox 17"/>
          <p:cNvSpPr txBox="1"/>
          <p:nvPr/>
        </p:nvSpPr>
        <p:spPr>
          <a:xfrm>
            <a:off x="1631950" y="1257300"/>
            <a:ext cx="4883648" cy="1615440"/>
          </a:xfrm>
          <a:prstGeom prst="rect">
            <a:avLst/>
          </a:prstGeom>
        </p:spPr>
        <p:txBody>
          <a:bodyPr lIns="0" tIns="0" rIns="0" bIns="0" rtlCol="0" anchor="t">
            <a:spAutoFit/>
          </a:bodyPr>
          <a:lstStyle/>
          <a:p>
            <a:pPr>
              <a:lnSpc>
                <a:spcPts val="12600"/>
              </a:lnSpc>
            </a:pPr>
            <a:r>
              <a:rPr lang="en-US" sz="9000" b="1">
                <a:solidFill>
                  <a:srgbClr val="004AAD"/>
                </a:solidFill>
                <a:ea typeface="字由点字大字报" panose="00020600040101010101" charset="-122"/>
              </a:rPr>
              <a:t>需求分析</a:t>
            </a:r>
            <a:endParaRPr lang="en-US" sz="9000" b="1">
              <a:solidFill>
                <a:srgbClr val="004AAD"/>
              </a:solidFill>
              <a:ea typeface="字由点字大字报" panose="00020600040101010101" charset="-122"/>
            </a:endParaRPr>
          </a:p>
        </p:txBody>
      </p:sp>
      <p:grpSp>
        <p:nvGrpSpPr>
          <p:cNvPr id="18" name="Group 18"/>
          <p:cNvGrpSpPr/>
          <p:nvPr/>
        </p:nvGrpSpPr>
        <p:grpSpPr>
          <a:xfrm rot="0">
            <a:off x="1670050" y="2743200"/>
            <a:ext cx="14825115" cy="183735"/>
            <a:chOff x="0" y="0"/>
            <a:chExt cx="19766820" cy="244980"/>
          </a:xfrm>
        </p:grpSpPr>
        <p:sp>
          <p:nvSpPr>
            <p:cNvPr id="19" name="AutoShape 19"/>
            <p:cNvSpPr/>
            <p:nvPr/>
          </p:nvSpPr>
          <p:spPr>
            <a:xfrm>
              <a:off x="0" y="219580"/>
              <a:ext cx="19738659" cy="0"/>
            </a:xfrm>
            <a:prstGeom prst="line">
              <a:avLst/>
            </a:prstGeom>
            <a:ln w="50800" cap="flat">
              <a:solidFill>
                <a:srgbClr val="004AAD"/>
              </a:solidFill>
              <a:prstDash val="solid"/>
              <a:headEnd type="none" w="sm" len="sm"/>
              <a:tailEnd type="none" w="sm" len="sm"/>
            </a:ln>
          </p:spPr>
        </p:sp>
        <p:sp>
          <p:nvSpPr>
            <p:cNvPr id="20" name="AutoShape 20"/>
            <p:cNvSpPr/>
            <p:nvPr/>
          </p:nvSpPr>
          <p:spPr>
            <a:xfrm>
              <a:off x="11177" y="50800"/>
              <a:ext cx="19755644" cy="0"/>
            </a:xfrm>
            <a:prstGeom prst="line">
              <a:avLst/>
            </a:prstGeom>
            <a:ln w="101600" cap="flat">
              <a:solidFill>
                <a:srgbClr val="004AAD"/>
              </a:solidFill>
              <a:prstDash val="solid"/>
              <a:headEnd type="none" w="sm" len="sm"/>
              <a:tailEnd type="none" w="sm" len="sm"/>
            </a:ln>
          </p:spPr>
        </p:sp>
      </p:grpSp>
      <p:grpSp>
        <p:nvGrpSpPr>
          <p:cNvPr id="21" name="Group 21"/>
          <p:cNvGrpSpPr/>
          <p:nvPr/>
        </p:nvGrpSpPr>
        <p:grpSpPr>
          <a:xfrm rot="0">
            <a:off x="11396579" y="9439908"/>
            <a:ext cx="4399301" cy="272279"/>
            <a:chOff x="0" y="0"/>
            <a:chExt cx="812800" cy="50305"/>
          </a:xfrm>
        </p:grpSpPr>
        <p:sp>
          <p:nvSpPr>
            <p:cNvPr id="22" name="Freeform 22"/>
            <p:cNvSpPr/>
            <p:nvPr/>
          </p:nvSpPr>
          <p:spPr>
            <a:xfrm>
              <a:off x="0" y="0"/>
              <a:ext cx="812800" cy="50305"/>
            </a:xfrm>
            <a:custGeom>
              <a:avLst/>
              <a:gdLst/>
              <a:ahLst/>
              <a:cxnLst/>
              <a:rect l="l" t="t" r="r" b="b"/>
              <a:pathLst>
                <a:path w="812800" h="50305">
                  <a:moveTo>
                    <a:pt x="406400" y="0"/>
                  </a:moveTo>
                  <a:cubicBezTo>
                    <a:pt x="181951" y="0"/>
                    <a:pt x="0" y="11261"/>
                    <a:pt x="0" y="25153"/>
                  </a:cubicBezTo>
                  <a:cubicBezTo>
                    <a:pt x="0" y="39044"/>
                    <a:pt x="181951" y="50305"/>
                    <a:pt x="406400" y="50305"/>
                  </a:cubicBezTo>
                  <a:cubicBezTo>
                    <a:pt x="630849" y="50305"/>
                    <a:pt x="812800" y="39044"/>
                    <a:pt x="812800" y="25153"/>
                  </a:cubicBezTo>
                  <a:cubicBezTo>
                    <a:pt x="812800" y="11261"/>
                    <a:pt x="630849" y="0"/>
                    <a:pt x="406400" y="0"/>
                  </a:cubicBezTo>
                  <a:close/>
                </a:path>
              </a:pathLst>
            </a:custGeom>
            <a:solidFill>
              <a:srgbClr val="004AAD"/>
            </a:solidFill>
          </p:spPr>
        </p:sp>
        <p:sp>
          <p:nvSpPr>
            <p:cNvPr id="23" name="TextBox 23"/>
            <p:cNvSpPr txBox="1"/>
            <p:nvPr/>
          </p:nvSpPr>
          <p:spPr>
            <a:xfrm>
              <a:off x="76200" y="-23859"/>
              <a:ext cx="660400" cy="69448"/>
            </a:xfrm>
            <a:prstGeom prst="rect">
              <a:avLst/>
            </a:prstGeom>
          </p:spPr>
          <p:txBody>
            <a:bodyPr lIns="50800" tIns="50800" rIns="50800" bIns="50800" rtlCol="0" anchor="ctr"/>
            <a:lstStyle/>
            <a:p>
              <a:pPr algn="ctr">
                <a:lnSpc>
                  <a:spcPts val="2660"/>
                </a:lnSpc>
              </a:pPr>
            </a:p>
          </p:txBody>
        </p:sp>
      </p:grpSp>
      <p:sp>
        <p:nvSpPr>
          <p:cNvPr id="24" name="Freeform 24"/>
          <p:cNvSpPr/>
          <p:nvPr/>
        </p:nvSpPr>
        <p:spPr>
          <a:xfrm rot="1444362" flipH="1">
            <a:off x="11260481" y="6254349"/>
            <a:ext cx="4184219" cy="3361323"/>
          </a:xfrm>
          <a:custGeom>
            <a:avLst/>
            <a:gdLst/>
            <a:ahLst/>
            <a:cxnLst/>
            <a:rect l="l" t="t" r="r" b="b"/>
            <a:pathLst>
              <a:path w="4184219" h="3361323">
                <a:moveTo>
                  <a:pt x="4184219" y="0"/>
                </a:moveTo>
                <a:lnTo>
                  <a:pt x="0" y="0"/>
                </a:lnTo>
                <a:lnTo>
                  <a:pt x="0" y="3361323"/>
                </a:lnTo>
                <a:lnTo>
                  <a:pt x="4184219" y="3361323"/>
                </a:lnTo>
                <a:lnTo>
                  <a:pt x="418421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5" name="TextBox 25"/>
          <p:cNvSpPr txBox="1"/>
          <p:nvPr/>
        </p:nvSpPr>
        <p:spPr>
          <a:xfrm>
            <a:off x="684410" y="9633198"/>
            <a:ext cx="16881080" cy="313690"/>
          </a:xfrm>
          <a:prstGeom prst="rect">
            <a:avLst/>
          </a:prstGeom>
        </p:spPr>
        <p:txBody>
          <a:bodyPr lIns="0" tIns="0" rIns="0" bIns="0" rtlCol="0" anchor="t">
            <a:spAutoFit/>
          </a:bodyPr>
          <a:lstStyle/>
          <a:p>
            <a:pPr algn="ctr">
              <a:lnSpc>
                <a:spcPts val="2660"/>
              </a:lnSpc>
              <a:spcBef>
                <a:spcPct val="0"/>
              </a:spcBef>
            </a:pPr>
            <a:r>
              <a:rPr lang="en-US" sz="1900">
                <a:solidFill>
                  <a:srgbClr val="000000"/>
                </a:solidFill>
                <a:ea typeface="思源黑体" panose="020B0500000000000000" charset="-122"/>
              </a:rPr>
              <a:t>你的段落文字</a:t>
            </a:r>
            <a:endParaRPr lang="en-US" sz="1900">
              <a:solidFill>
                <a:srgbClr val="000000"/>
              </a:solidFill>
              <a:ea typeface="思源黑体" panose="020B0500000000000000" charset="-122"/>
            </a:endParaRPr>
          </a:p>
        </p:txBody>
      </p:sp>
      <p:sp>
        <p:nvSpPr>
          <p:cNvPr id="26" name="TextBox 26"/>
          <p:cNvSpPr txBox="1"/>
          <p:nvPr/>
        </p:nvSpPr>
        <p:spPr>
          <a:xfrm>
            <a:off x="2751138" y="5124189"/>
            <a:ext cx="2162175" cy="863600"/>
          </a:xfrm>
          <a:prstGeom prst="rect">
            <a:avLst/>
          </a:prstGeom>
        </p:spPr>
        <p:txBody>
          <a:bodyPr lIns="0" tIns="0" rIns="0" bIns="0" rtlCol="0" anchor="t">
            <a:spAutoFit/>
          </a:bodyPr>
          <a:lstStyle/>
          <a:p>
            <a:pPr algn="ctr">
              <a:lnSpc>
                <a:spcPts val="7000"/>
              </a:lnSpc>
            </a:pPr>
            <a:r>
              <a:rPr lang="en-US" sz="5000">
                <a:solidFill>
                  <a:srgbClr val="004AAD"/>
                </a:solidFill>
                <a:ea typeface="Adirek HC Bold"/>
              </a:rPr>
              <a:t>管理员</a:t>
            </a:r>
            <a:endParaRPr lang="en-US" sz="5000">
              <a:solidFill>
                <a:srgbClr val="004AAD"/>
              </a:solidFill>
              <a:ea typeface="Adirek HC Bold"/>
            </a:endParaRPr>
          </a:p>
        </p:txBody>
      </p:sp>
      <p:sp>
        <p:nvSpPr>
          <p:cNvPr id="27" name="TextBox 27"/>
          <p:cNvSpPr txBox="1"/>
          <p:nvPr/>
        </p:nvSpPr>
        <p:spPr>
          <a:xfrm>
            <a:off x="12584240" y="5209154"/>
            <a:ext cx="1536700" cy="854075"/>
          </a:xfrm>
          <a:prstGeom prst="rect">
            <a:avLst/>
          </a:prstGeom>
        </p:spPr>
        <p:txBody>
          <a:bodyPr lIns="0" tIns="0" rIns="0" bIns="0" rtlCol="0" anchor="t">
            <a:spAutoFit/>
          </a:bodyPr>
          <a:lstStyle/>
          <a:p>
            <a:pPr algn="ctr">
              <a:lnSpc>
                <a:spcPts val="7000"/>
              </a:lnSpc>
            </a:pPr>
            <a:r>
              <a:rPr lang="en-US" sz="5000">
                <a:solidFill>
                  <a:srgbClr val="004AAD"/>
                </a:solidFill>
                <a:ea typeface="Adirek HC Bold"/>
              </a:rPr>
              <a:t>用户</a:t>
            </a:r>
            <a:endParaRPr lang="en-US" sz="5000">
              <a:solidFill>
                <a:srgbClr val="004AAD"/>
              </a:solidFill>
              <a:ea typeface="Adirek HC Bold"/>
            </a:endParaRPr>
          </a:p>
        </p:txBody>
      </p:sp>
      <p:sp>
        <p:nvSpPr>
          <p:cNvPr id="28" name="TextBox 28"/>
          <p:cNvSpPr txBox="1"/>
          <p:nvPr/>
        </p:nvSpPr>
        <p:spPr>
          <a:xfrm>
            <a:off x="6146800" y="2941961"/>
            <a:ext cx="3878294" cy="728237"/>
          </a:xfrm>
          <a:prstGeom prst="rect">
            <a:avLst/>
          </a:prstGeom>
        </p:spPr>
        <p:txBody>
          <a:bodyPr lIns="0" tIns="0" rIns="0" bIns="0" rtlCol="0" anchor="t">
            <a:spAutoFit/>
          </a:bodyPr>
          <a:lstStyle/>
          <a:p>
            <a:pPr algn="ctr">
              <a:lnSpc>
                <a:spcPts val="6060"/>
              </a:lnSpc>
            </a:pPr>
            <a:r>
              <a:rPr lang="en-US" sz="4330">
                <a:solidFill>
                  <a:srgbClr val="004AAD"/>
                </a:solidFill>
                <a:ea typeface="Adirek HC"/>
              </a:rPr>
              <a:t>用户信息增删</a:t>
            </a:r>
            <a:endParaRPr lang="en-US" sz="4330">
              <a:solidFill>
                <a:srgbClr val="004AAD"/>
              </a:solidFill>
              <a:ea typeface="Adirek HC"/>
            </a:endParaRPr>
          </a:p>
        </p:txBody>
      </p:sp>
      <p:sp>
        <p:nvSpPr>
          <p:cNvPr id="29" name="TextBox 29"/>
          <p:cNvSpPr txBox="1"/>
          <p:nvPr/>
        </p:nvSpPr>
        <p:spPr>
          <a:xfrm>
            <a:off x="6213475" y="4039469"/>
            <a:ext cx="3878294" cy="728237"/>
          </a:xfrm>
          <a:prstGeom prst="rect">
            <a:avLst/>
          </a:prstGeom>
        </p:spPr>
        <p:txBody>
          <a:bodyPr lIns="0" tIns="0" rIns="0" bIns="0" rtlCol="0" anchor="t">
            <a:spAutoFit/>
          </a:bodyPr>
          <a:lstStyle/>
          <a:p>
            <a:pPr algn="ctr">
              <a:lnSpc>
                <a:spcPts val="6060"/>
              </a:lnSpc>
            </a:pPr>
            <a:r>
              <a:rPr lang="en-US" sz="4330">
                <a:solidFill>
                  <a:srgbClr val="004AAD"/>
                </a:solidFill>
                <a:ea typeface="Adirek HC"/>
              </a:rPr>
              <a:t>流浪猫信息增加</a:t>
            </a:r>
            <a:endParaRPr lang="en-US" sz="4330">
              <a:solidFill>
                <a:srgbClr val="004AAD"/>
              </a:solidFill>
              <a:ea typeface="Adirek HC"/>
            </a:endParaRPr>
          </a:p>
        </p:txBody>
      </p:sp>
      <p:sp>
        <p:nvSpPr>
          <p:cNvPr id="30" name="TextBox 30"/>
          <p:cNvSpPr txBox="1"/>
          <p:nvPr/>
        </p:nvSpPr>
        <p:spPr>
          <a:xfrm>
            <a:off x="6213475" y="5152764"/>
            <a:ext cx="3878294" cy="728237"/>
          </a:xfrm>
          <a:prstGeom prst="rect">
            <a:avLst/>
          </a:prstGeom>
        </p:spPr>
        <p:txBody>
          <a:bodyPr lIns="0" tIns="0" rIns="0" bIns="0" rtlCol="0" anchor="t">
            <a:spAutoFit/>
          </a:bodyPr>
          <a:lstStyle/>
          <a:p>
            <a:pPr algn="ctr">
              <a:lnSpc>
                <a:spcPts val="6060"/>
              </a:lnSpc>
            </a:pPr>
            <a:r>
              <a:rPr lang="en-US" sz="4330">
                <a:solidFill>
                  <a:srgbClr val="004AAD"/>
                </a:solidFill>
                <a:ea typeface="Adirek HC"/>
              </a:rPr>
              <a:t>流浪猫信息删除</a:t>
            </a:r>
            <a:endParaRPr lang="en-US" sz="4330">
              <a:solidFill>
                <a:srgbClr val="004AAD"/>
              </a:solidFill>
              <a:ea typeface="Adirek HC"/>
            </a:endParaRPr>
          </a:p>
        </p:txBody>
      </p:sp>
      <p:sp>
        <p:nvSpPr>
          <p:cNvPr id="31" name="TextBox 31"/>
          <p:cNvSpPr txBox="1"/>
          <p:nvPr/>
        </p:nvSpPr>
        <p:spPr>
          <a:xfrm>
            <a:off x="6213475" y="6260327"/>
            <a:ext cx="3878294" cy="728237"/>
          </a:xfrm>
          <a:prstGeom prst="rect">
            <a:avLst/>
          </a:prstGeom>
        </p:spPr>
        <p:txBody>
          <a:bodyPr lIns="0" tIns="0" rIns="0" bIns="0" rtlCol="0" anchor="t">
            <a:spAutoFit/>
          </a:bodyPr>
          <a:lstStyle/>
          <a:p>
            <a:pPr algn="ctr">
              <a:lnSpc>
                <a:spcPts val="6060"/>
              </a:lnSpc>
            </a:pPr>
            <a:r>
              <a:rPr lang="en-US" sz="4330">
                <a:solidFill>
                  <a:srgbClr val="004AAD"/>
                </a:solidFill>
                <a:ea typeface="Adirek HC"/>
              </a:rPr>
              <a:t>流浪猫信息修改</a:t>
            </a:r>
            <a:endParaRPr lang="en-US" sz="4330">
              <a:solidFill>
                <a:srgbClr val="004AAD"/>
              </a:solidFill>
              <a:ea typeface="Adirek HC"/>
            </a:endParaRPr>
          </a:p>
        </p:txBody>
      </p:sp>
      <p:sp>
        <p:nvSpPr>
          <p:cNvPr id="32" name="TextBox 32"/>
          <p:cNvSpPr txBox="1"/>
          <p:nvPr/>
        </p:nvSpPr>
        <p:spPr>
          <a:xfrm>
            <a:off x="6213475" y="7373092"/>
            <a:ext cx="3878294" cy="728237"/>
          </a:xfrm>
          <a:prstGeom prst="rect">
            <a:avLst/>
          </a:prstGeom>
        </p:spPr>
        <p:txBody>
          <a:bodyPr lIns="0" tIns="0" rIns="0" bIns="0" rtlCol="0" anchor="t">
            <a:spAutoFit/>
          </a:bodyPr>
          <a:lstStyle/>
          <a:p>
            <a:pPr algn="ctr">
              <a:lnSpc>
                <a:spcPts val="6060"/>
              </a:lnSpc>
            </a:pPr>
            <a:r>
              <a:rPr lang="en-US" sz="4330">
                <a:solidFill>
                  <a:srgbClr val="004AAD"/>
                </a:solidFill>
                <a:ea typeface="Adirek HC"/>
              </a:rPr>
              <a:t>流浪猫信息查询</a:t>
            </a:r>
            <a:endParaRPr lang="en-US" sz="4330">
              <a:solidFill>
                <a:srgbClr val="004AAD"/>
              </a:solidFill>
              <a:ea typeface="Adirek HC"/>
            </a:endParaRPr>
          </a:p>
        </p:txBody>
      </p:sp>
      <p:sp>
        <p:nvSpPr>
          <p:cNvPr id="33" name="AutoShape 33"/>
          <p:cNvSpPr/>
          <p:nvPr/>
        </p:nvSpPr>
        <p:spPr>
          <a:xfrm flipV="1">
            <a:off x="4913312" y="3344180"/>
            <a:ext cx="1233487" cy="2264197"/>
          </a:xfrm>
          <a:prstGeom prst="line">
            <a:avLst/>
          </a:prstGeom>
          <a:ln w="38100" cap="flat">
            <a:solidFill>
              <a:srgbClr val="004AAD"/>
            </a:solidFill>
            <a:prstDash val="solid"/>
            <a:headEnd type="none" w="sm" len="sm"/>
            <a:tailEnd type="arrow" w="med" len="sm"/>
          </a:ln>
        </p:spPr>
      </p:sp>
      <p:sp>
        <p:nvSpPr>
          <p:cNvPr id="34" name="AutoShape 34"/>
          <p:cNvSpPr/>
          <p:nvPr/>
        </p:nvSpPr>
        <p:spPr>
          <a:xfrm>
            <a:off x="4913312" y="5608377"/>
            <a:ext cx="1300162" cy="1054169"/>
          </a:xfrm>
          <a:prstGeom prst="line">
            <a:avLst/>
          </a:prstGeom>
          <a:ln w="38100" cap="flat">
            <a:solidFill>
              <a:srgbClr val="004AAD"/>
            </a:solidFill>
            <a:prstDash val="solid"/>
            <a:headEnd type="none" w="sm" len="sm"/>
            <a:tailEnd type="arrow" w="med" len="sm"/>
          </a:ln>
        </p:spPr>
      </p:sp>
      <p:sp>
        <p:nvSpPr>
          <p:cNvPr id="35" name="AutoShape 35"/>
          <p:cNvSpPr/>
          <p:nvPr/>
        </p:nvSpPr>
        <p:spPr>
          <a:xfrm flipH="1">
            <a:off x="10025380" y="5683885"/>
            <a:ext cx="2559050" cy="2140585"/>
          </a:xfrm>
          <a:prstGeom prst="line">
            <a:avLst/>
          </a:prstGeom>
          <a:ln w="38100" cap="flat">
            <a:solidFill>
              <a:srgbClr val="004AAD"/>
            </a:solidFill>
            <a:prstDash val="solid"/>
            <a:headEnd type="none" w="sm" len="sm"/>
            <a:tailEnd type="arrow" w="med" len="sm"/>
          </a:ln>
        </p:spPr>
      </p:sp>
      <p:sp>
        <p:nvSpPr>
          <p:cNvPr id="36" name="AutoShape 36"/>
          <p:cNvSpPr/>
          <p:nvPr/>
        </p:nvSpPr>
        <p:spPr>
          <a:xfrm>
            <a:off x="4913312" y="5608377"/>
            <a:ext cx="1300163" cy="2166934"/>
          </a:xfrm>
          <a:prstGeom prst="line">
            <a:avLst/>
          </a:prstGeom>
          <a:ln w="38100" cap="flat">
            <a:solidFill>
              <a:srgbClr val="004AAD"/>
            </a:solidFill>
            <a:prstDash val="solid"/>
            <a:headEnd type="none" w="sm" len="sm"/>
            <a:tailEnd type="arrow" w="med" len="sm"/>
          </a:ln>
        </p:spPr>
      </p:sp>
      <p:sp>
        <p:nvSpPr>
          <p:cNvPr id="37" name="AutoShape 37"/>
          <p:cNvSpPr/>
          <p:nvPr/>
        </p:nvSpPr>
        <p:spPr>
          <a:xfrm flipV="1">
            <a:off x="4913312" y="5554983"/>
            <a:ext cx="1300163" cy="53394"/>
          </a:xfrm>
          <a:prstGeom prst="line">
            <a:avLst/>
          </a:prstGeom>
          <a:ln w="38100" cap="flat">
            <a:solidFill>
              <a:srgbClr val="004AAD"/>
            </a:solidFill>
            <a:prstDash val="solid"/>
            <a:headEnd type="none" w="sm" len="sm"/>
            <a:tailEnd type="arrow" w="med" len="sm"/>
          </a:ln>
        </p:spPr>
      </p:sp>
      <p:sp>
        <p:nvSpPr>
          <p:cNvPr id="38" name="AutoShape 38"/>
          <p:cNvSpPr/>
          <p:nvPr/>
        </p:nvSpPr>
        <p:spPr>
          <a:xfrm flipV="1">
            <a:off x="4913312" y="4441688"/>
            <a:ext cx="1300162" cy="1166688"/>
          </a:xfrm>
          <a:prstGeom prst="line">
            <a:avLst/>
          </a:prstGeom>
          <a:ln w="38100" cap="flat">
            <a:solidFill>
              <a:srgbClr val="004AAD"/>
            </a:solidFill>
            <a:prstDash val="solid"/>
            <a:headEnd type="none" w="sm" len="sm"/>
            <a:tailEnd type="arrow" w="med"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grpSp>
      <p:grpSp>
        <p:nvGrpSpPr>
          <p:cNvPr id="12" name="Group 12"/>
          <p:cNvGrpSpPr/>
          <p:nvPr/>
        </p:nvGrpSpPr>
        <p:grpSpPr>
          <a:xfrm rot="154285">
            <a:off x="724816" y="908516"/>
            <a:ext cx="16881080" cy="8791776"/>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5" name="Freeform 15"/>
          <p:cNvSpPr/>
          <p:nvPr/>
        </p:nvSpPr>
        <p:spPr>
          <a:xfrm>
            <a:off x="684410" y="815727"/>
            <a:ext cx="16881080" cy="8846046"/>
          </a:xfrm>
          <a:custGeom>
            <a:avLst/>
            <a:gdLst/>
            <a:ahLst/>
            <a:cxnLst/>
            <a:rect l="l" t="t" r="r" b="b"/>
            <a:pathLst>
              <a:path w="16881080" h="8846046">
                <a:moveTo>
                  <a:pt x="0" y="0"/>
                </a:moveTo>
                <a:lnTo>
                  <a:pt x="16881080" y="0"/>
                </a:lnTo>
                <a:lnTo>
                  <a:pt x="16881080" y="8846046"/>
                </a:lnTo>
                <a:lnTo>
                  <a:pt x="0" y="8846046"/>
                </a:lnTo>
                <a:lnTo>
                  <a:pt x="0" y="0"/>
                </a:lnTo>
                <a:close/>
              </a:path>
            </a:pathLst>
          </a:custGeom>
          <a:blipFill>
            <a:blip r:embed="rId3">
              <a:extLst>
                <a:ext uri="{96DAC541-7B7A-43D3-8B79-37D633B846F1}">
                  <asvg:svgBlip xmlns:asvg="http://schemas.microsoft.com/office/drawing/2016/SVG/main" r:embed="rId4"/>
                </a:ext>
              </a:extLst>
            </a:blip>
            <a:stretch>
              <a:fillRect l="-7651" t="-13497" r="-7841" b="-10475"/>
            </a:stretch>
          </a:blipFill>
        </p:spPr>
      </p:sp>
      <p:sp>
        <p:nvSpPr>
          <p:cNvPr id="16" name="TextBox 16"/>
          <p:cNvSpPr txBox="1"/>
          <p:nvPr/>
        </p:nvSpPr>
        <p:spPr>
          <a:xfrm>
            <a:off x="6356350" y="1104900"/>
            <a:ext cx="9591675" cy="1945005"/>
          </a:xfrm>
          <a:prstGeom prst="rect">
            <a:avLst/>
          </a:prstGeom>
        </p:spPr>
        <p:txBody>
          <a:bodyPr lIns="0" tIns="0" rIns="0" bIns="0" rtlCol="0" anchor="t">
            <a:noAutofit/>
          </a:bodyPr>
          <a:lstStyle/>
          <a:p>
            <a:pPr>
              <a:lnSpc>
                <a:spcPts val="13495"/>
              </a:lnSpc>
            </a:pPr>
            <a:r>
              <a:rPr lang="en-US" sz="7200">
                <a:solidFill>
                  <a:srgbClr val="004AAD"/>
                </a:solidFill>
                <a:latin typeface="Adirek HC Bold"/>
              </a:rPr>
              <a:t>Division of labor</a:t>
            </a:r>
            <a:endParaRPr lang="en-US" sz="7200">
              <a:solidFill>
                <a:srgbClr val="004AAD"/>
              </a:solidFill>
              <a:latin typeface="Adirek HC Bold"/>
            </a:endParaRPr>
          </a:p>
          <a:p>
            <a:pPr>
              <a:lnSpc>
                <a:spcPts val="13495"/>
              </a:lnSpc>
            </a:pPr>
          </a:p>
          <a:p>
            <a:pPr>
              <a:lnSpc>
                <a:spcPts val="13495"/>
              </a:lnSpc>
            </a:pPr>
          </a:p>
        </p:txBody>
      </p:sp>
      <p:sp>
        <p:nvSpPr>
          <p:cNvPr id="17" name="TextBox 17"/>
          <p:cNvSpPr txBox="1"/>
          <p:nvPr/>
        </p:nvSpPr>
        <p:spPr>
          <a:xfrm>
            <a:off x="1631950" y="1257300"/>
            <a:ext cx="4883648" cy="1615440"/>
          </a:xfrm>
          <a:prstGeom prst="rect">
            <a:avLst/>
          </a:prstGeom>
        </p:spPr>
        <p:txBody>
          <a:bodyPr lIns="0" tIns="0" rIns="0" bIns="0" rtlCol="0" anchor="t">
            <a:spAutoFit/>
          </a:bodyPr>
          <a:lstStyle/>
          <a:p>
            <a:pPr>
              <a:lnSpc>
                <a:spcPts val="12600"/>
              </a:lnSpc>
            </a:pPr>
            <a:r>
              <a:rPr lang="en-US" sz="9000" b="1">
                <a:solidFill>
                  <a:srgbClr val="004AAD"/>
                </a:solidFill>
                <a:ea typeface="字由点字大字报" panose="00020600040101010101" charset="-122"/>
              </a:rPr>
              <a:t>成员分工</a:t>
            </a:r>
            <a:endParaRPr lang="en-US" sz="9000" b="1">
              <a:solidFill>
                <a:srgbClr val="004AAD"/>
              </a:solidFill>
              <a:ea typeface="字由点字大字报" panose="00020600040101010101" charset="-122"/>
            </a:endParaRPr>
          </a:p>
        </p:txBody>
      </p:sp>
      <p:grpSp>
        <p:nvGrpSpPr>
          <p:cNvPr id="18" name="Group 18"/>
          <p:cNvGrpSpPr/>
          <p:nvPr/>
        </p:nvGrpSpPr>
        <p:grpSpPr>
          <a:xfrm rot="0">
            <a:off x="1670050" y="2743200"/>
            <a:ext cx="14825115" cy="183735"/>
            <a:chOff x="0" y="0"/>
            <a:chExt cx="19766820" cy="244980"/>
          </a:xfrm>
        </p:grpSpPr>
        <p:sp>
          <p:nvSpPr>
            <p:cNvPr id="19" name="AutoShape 19"/>
            <p:cNvSpPr/>
            <p:nvPr/>
          </p:nvSpPr>
          <p:spPr>
            <a:xfrm>
              <a:off x="0" y="219580"/>
              <a:ext cx="19738659" cy="0"/>
            </a:xfrm>
            <a:prstGeom prst="line">
              <a:avLst/>
            </a:prstGeom>
            <a:ln w="50800" cap="flat">
              <a:solidFill>
                <a:srgbClr val="004AAD"/>
              </a:solidFill>
              <a:prstDash val="solid"/>
              <a:headEnd type="none" w="sm" len="sm"/>
              <a:tailEnd type="none" w="sm" len="sm"/>
            </a:ln>
          </p:spPr>
        </p:sp>
        <p:sp>
          <p:nvSpPr>
            <p:cNvPr id="20" name="AutoShape 20"/>
            <p:cNvSpPr/>
            <p:nvPr/>
          </p:nvSpPr>
          <p:spPr>
            <a:xfrm>
              <a:off x="11177" y="50800"/>
              <a:ext cx="19755644" cy="0"/>
            </a:xfrm>
            <a:prstGeom prst="line">
              <a:avLst/>
            </a:prstGeom>
            <a:ln w="101600" cap="flat">
              <a:solidFill>
                <a:srgbClr val="004AAD"/>
              </a:solidFill>
              <a:prstDash val="solid"/>
              <a:headEnd type="none" w="sm" len="sm"/>
              <a:tailEnd type="none" w="sm" len="sm"/>
            </a:ln>
          </p:spPr>
        </p:sp>
      </p:grpSp>
      <p:grpSp>
        <p:nvGrpSpPr>
          <p:cNvPr id="21" name="Group 21"/>
          <p:cNvGrpSpPr/>
          <p:nvPr/>
        </p:nvGrpSpPr>
        <p:grpSpPr>
          <a:xfrm rot="0">
            <a:off x="11396579" y="9439908"/>
            <a:ext cx="4399301" cy="272279"/>
            <a:chOff x="0" y="0"/>
            <a:chExt cx="812800" cy="50305"/>
          </a:xfrm>
        </p:grpSpPr>
        <p:sp>
          <p:nvSpPr>
            <p:cNvPr id="22" name="Freeform 22"/>
            <p:cNvSpPr/>
            <p:nvPr/>
          </p:nvSpPr>
          <p:spPr>
            <a:xfrm>
              <a:off x="0" y="0"/>
              <a:ext cx="812800" cy="50305"/>
            </a:xfrm>
            <a:custGeom>
              <a:avLst/>
              <a:gdLst/>
              <a:ahLst/>
              <a:cxnLst/>
              <a:rect l="l" t="t" r="r" b="b"/>
              <a:pathLst>
                <a:path w="812800" h="50305">
                  <a:moveTo>
                    <a:pt x="406400" y="0"/>
                  </a:moveTo>
                  <a:cubicBezTo>
                    <a:pt x="181951" y="0"/>
                    <a:pt x="0" y="11261"/>
                    <a:pt x="0" y="25153"/>
                  </a:cubicBezTo>
                  <a:cubicBezTo>
                    <a:pt x="0" y="39044"/>
                    <a:pt x="181951" y="50305"/>
                    <a:pt x="406400" y="50305"/>
                  </a:cubicBezTo>
                  <a:cubicBezTo>
                    <a:pt x="630849" y="50305"/>
                    <a:pt x="812800" y="39044"/>
                    <a:pt x="812800" y="25153"/>
                  </a:cubicBezTo>
                  <a:cubicBezTo>
                    <a:pt x="812800" y="11261"/>
                    <a:pt x="630849" y="0"/>
                    <a:pt x="406400" y="0"/>
                  </a:cubicBezTo>
                  <a:close/>
                </a:path>
              </a:pathLst>
            </a:custGeom>
            <a:solidFill>
              <a:srgbClr val="004AAD"/>
            </a:solidFill>
          </p:spPr>
        </p:sp>
        <p:sp>
          <p:nvSpPr>
            <p:cNvPr id="23" name="TextBox 23"/>
            <p:cNvSpPr txBox="1"/>
            <p:nvPr/>
          </p:nvSpPr>
          <p:spPr>
            <a:xfrm>
              <a:off x="76200" y="-23859"/>
              <a:ext cx="660400" cy="69448"/>
            </a:xfrm>
            <a:prstGeom prst="rect">
              <a:avLst/>
            </a:prstGeom>
          </p:spPr>
          <p:txBody>
            <a:bodyPr lIns="50800" tIns="50800" rIns="50800" bIns="50800" rtlCol="0" anchor="ctr"/>
            <a:lstStyle/>
            <a:p>
              <a:pPr algn="ctr">
                <a:lnSpc>
                  <a:spcPts val="2660"/>
                </a:lnSpc>
              </a:pPr>
            </a:p>
          </p:txBody>
        </p:sp>
      </p:grpSp>
      <p:sp>
        <p:nvSpPr>
          <p:cNvPr id="24" name="Freeform 24"/>
          <p:cNvSpPr/>
          <p:nvPr/>
        </p:nvSpPr>
        <p:spPr>
          <a:xfrm rot="1444362" flipH="1">
            <a:off x="11260481" y="6254349"/>
            <a:ext cx="4184219" cy="3361323"/>
          </a:xfrm>
          <a:custGeom>
            <a:avLst/>
            <a:gdLst/>
            <a:ahLst/>
            <a:cxnLst/>
            <a:rect l="l" t="t" r="r" b="b"/>
            <a:pathLst>
              <a:path w="4184219" h="3361323">
                <a:moveTo>
                  <a:pt x="4184219" y="0"/>
                </a:moveTo>
                <a:lnTo>
                  <a:pt x="0" y="0"/>
                </a:lnTo>
                <a:lnTo>
                  <a:pt x="0" y="3361323"/>
                </a:lnTo>
                <a:lnTo>
                  <a:pt x="4184219" y="3361323"/>
                </a:lnTo>
                <a:lnTo>
                  <a:pt x="418421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TextBox 26"/>
          <p:cNvSpPr txBox="1"/>
          <p:nvPr/>
        </p:nvSpPr>
        <p:spPr>
          <a:xfrm>
            <a:off x="536094" y="3064921"/>
            <a:ext cx="4324350" cy="1516380"/>
          </a:xfrm>
          <a:prstGeom prst="rect">
            <a:avLst/>
          </a:prstGeom>
        </p:spPr>
        <p:txBody>
          <a:bodyPr lIns="0" tIns="0" rIns="0" bIns="0" rtlCol="0" anchor="t">
            <a:spAutoFit/>
          </a:bodyPr>
          <a:lstStyle/>
          <a:p>
            <a:pPr algn="ctr">
              <a:lnSpc>
                <a:spcPts val="7000"/>
              </a:lnSpc>
            </a:pPr>
            <a:r>
              <a:rPr lang="en-US" sz="5000" b="1">
                <a:solidFill>
                  <a:srgbClr val="004AAD"/>
                </a:solidFill>
                <a:ea typeface="Adirek HC Bold"/>
              </a:rPr>
              <a:t>薛茹月</a:t>
            </a:r>
            <a:endParaRPr lang="en-US" sz="5000">
              <a:solidFill>
                <a:srgbClr val="004AAD"/>
              </a:solidFill>
              <a:ea typeface="Adirek HC Bold"/>
            </a:endParaRPr>
          </a:p>
          <a:p>
            <a:pPr algn="ctr">
              <a:lnSpc>
                <a:spcPts val="4825"/>
              </a:lnSpc>
            </a:pPr>
          </a:p>
        </p:txBody>
      </p:sp>
      <p:sp>
        <p:nvSpPr>
          <p:cNvPr id="27" name="TextBox 27"/>
          <p:cNvSpPr txBox="1"/>
          <p:nvPr/>
        </p:nvSpPr>
        <p:spPr>
          <a:xfrm>
            <a:off x="402744" y="5340932"/>
            <a:ext cx="4457700" cy="1535430"/>
          </a:xfrm>
          <a:prstGeom prst="rect">
            <a:avLst/>
          </a:prstGeom>
        </p:spPr>
        <p:txBody>
          <a:bodyPr lIns="0" tIns="0" rIns="0" bIns="0" rtlCol="0" anchor="t">
            <a:spAutoFit/>
          </a:bodyPr>
          <a:lstStyle/>
          <a:p>
            <a:pPr algn="ctr">
              <a:lnSpc>
                <a:spcPts val="7000"/>
              </a:lnSpc>
            </a:pPr>
            <a:r>
              <a:rPr lang="en-US" sz="5000" b="1">
                <a:solidFill>
                  <a:srgbClr val="004AAD"/>
                </a:solidFill>
                <a:ea typeface="Adirek HC Bold"/>
              </a:rPr>
              <a:t>李沛萱</a:t>
            </a:r>
            <a:endParaRPr lang="en-US" sz="5000">
              <a:solidFill>
                <a:srgbClr val="004AAD"/>
              </a:solidFill>
              <a:ea typeface="Adirek HC Bold"/>
            </a:endParaRPr>
          </a:p>
          <a:p>
            <a:pPr algn="ctr">
              <a:lnSpc>
                <a:spcPts val="4975"/>
              </a:lnSpc>
            </a:pPr>
          </a:p>
        </p:txBody>
      </p:sp>
      <p:sp>
        <p:nvSpPr>
          <p:cNvPr id="28" name="TextBox 28"/>
          <p:cNvSpPr txBox="1"/>
          <p:nvPr/>
        </p:nvSpPr>
        <p:spPr>
          <a:xfrm>
            <a:off x="9082608" y="4060644"/>
            <a:ext cx="3878294" cy="1773659"/>
          </a:xfrm>
          <a:prstGeom prst="rect">
            <a:avLst/>
          </a:prstGeom>
        </p:spPr>
        <p:txBody>
          <a:bodyPr lIns="0" tIns="0" rIns="0" bIns="0" rtlCol="0" anchor="t">
            <a:spAutoFit/>
          </a:bodyPr>
          <a:lstStyle/>
          <a:p>
            <a:pPr>
              <a:lnSpc>
                <a:spcPts val="4900"/>
              </a:lnSpc>
            </a:pPr>
            <a:r>
              <a:rPr lang="en-US" sz="3500">
                <a:solidFill>
                  <a:srgbClr val="004AAD"/>
                </a:solidFill>
                <a:ea typeface="Adirek HC"/>
              </a:rPr>
              <a:t>登录注册功能</a:t>
            </a:r>
            <a:endParaRPr lang="en-US" sz="3500">
              <a:solidFill>
                <a:srgbClr val="004AAD"/>
              </a:solidFill>
              <a:ea typeface="Adirek HC"/>
            </a:endParaRPr>
          </a:p>
          <a:p>
            <a:pPr>
              <a:lnSpc>
                <a:spcPts val="4900"/>
              </a:lnSpc>
            </a:pPr>
            <a:r>
              <a:rPr lang="en-US" sz="3500">
                <a:solidFill>
                  <a:srgbClr val="004AAD"/>
                </a:solidFill>
                <a:ea typeface="Adirek HC"/>
              </a:rPr>
              <a:t>用户信息的删除</a:t>
            </a:r>
            <a:endParaRPr lang="en-US" sz="3500">
              <a:solidFill>
                <a:srgbClr val="004AAD"/>
              </a:solidFill>
              <a:ea typeface="Adirek HC"/>
            </a:endParaRPr>
          </a:p>
          <a:p>
            <a:pPr>
              <a:lnSpc>
                <a:spcPts val="4330"/>
              </a:lnSpc>
            </a:pPr>
          </a:p>
        </p:txBody>
      </p:sp>
      <p:sp>
        <p:nvSpPr>
          <p:cNvPr id="29" name="TextBox 29"/>
          <p:cNvSpPr txBox="1"/>
          <p:nvPr/>
        </p:nvSpPr>
        <p:spPr>
          <a:xfrm>
            <a:off x="1670050" y="6140108"/>
            <a:ext cx="3878294" cy="1773659"/>
          </a:xfrm>
          <a:prstGeom prst="rect">
            <a:avLst/>
          </a:prstGeom>
        </p:spPr>
        <p:txBody>
          <a:bodyPr lIns="0" tIns="0" rIns="0" bIns="0" rtlCol="0" anchor="t">
            <a:spAutoFit/>
          </a:bodyPr>
          <a:lstStyle/>
          <a:p>
            <a:pPr>
              <a:lnSpc>
                <a:spcPts val="4900"/>
              </a:lnSpc>
            </a:pPr>
            <a:r>
              <a:rPr lang="en-US" sz="3500">
                <a:solidFill>
                  <a:srgbClr val="004AAD"/>
                </a:solidFill>
                <a:ea typeface="Adirek HC"/>
              </a:rPr>
              <a:t>流浪猫信息修改</a:t>
            </a:r>
            <a:endParaRPr lang="en-US" sz="3500">
              <a:solidFill>
                <a:srgbClr val="004AAD"/>
              </a:solidFill>
              <a:ea typeface="Adirek HC"/>
            </a:endParaRPr>
          </a:p>
          <a:p>
            <a:pPr>
              <a:lnSpc>
                <a:spcPts val="4900"/>
              </a:lnSpc>
            </a:pPr>
            <a:r>
              <a:rPr lang="en-US" sz="3500">
                <a:solidFill>
                  <a:srgbClr val="004AAD"/>
                </a:solidFill>
                <a:ea typeface="Adirek HC"/>
              </a:rPr>
              <a:t>年龄的查询，排序</a:t>
            </a:r>
            <a:endParaRPr lang="en-US" sz="3500">
              <a:solidFill>
                <a:srgbClr val="004AAD"/>
              </a:solidFill>
              <a:ea typeface="Adirek HC"/>
            </a:endParaRPr>
          </a:p>
          <a:p>
            <a:pPr>
              <a:lnSpc>
                <a:spcPts val="4330"/>
              </a:lnSpc>
            </a:pPr>
          </a:p>
        </p:txBody>
      </p:sp>
      <p:sp>
        <p:nvSpPr>
          <p:cNvPr id="30" name="TextBox 30"/>
          <p:cNvSpPr txBox="1"/>
          <p:nvPr/>
        </p:nvSpPr>
        <p:spPr>
          <a:xfrm>
            <a:off x="402744" y="7453727"/>
            <a:ext cx="4457700" cy="1535430"/>
          </a:xfrm>
          <a:prstGeom prst="rect">
            <a:avLst/>
          </a:prstGeom>
        </p:spPr>
        <p:txBody>
          <a:bodyPr lIns="0" tIns="0" rIns="0" bIns="0" rtlCol="0" anchor="t">
            <a:spAutoFit/>
          </a:bodyPr>
          <a:lstStyle/>
          <a:p>
            <a:pPr algn="ctr">
              <a:lnSpc>
                <a:spcPts val="7000"/>
              </a:lnSpc>
            </a:pPr>
            <a:r>
              <a:rPr lang="en-US" sz="5000" b="1">
                <a:solidFill>
                  <a:srgbClr val="004AAD"/>
                </a:solidFill>
                <a:ea typeface="Adirek HC Bold"/>
              </a:rPr>
              <a:t>吴琰佳</a:t>
            </a:r>
            <a:endParaRPr lang="en-US" sz="5000">
              <a:solidFill>
                <a:srgbClr val="004AAD"/>
              </a:solidFill>
              <a:ea typeface="Adirek HC Bold"/>
            </a:endParaRPr>
          </a:p>
          <a:p>
            <a:pPr algn="ctr">
              <a:lnSpc>
                <a:spcPts val="4975"/>
              </a:lnSpc>
            </a:pPr>
          </a:p>
        </p:txBody>
      </p:sp>
      <p:sp>
        <p:nvSpPr>
          <p:cNvPr id="31" name="TextBox 31"/>
          <p:cNvSpPr txBox="1"/>
          <p:nvPr/>
        </p:nvSpPr>
        <p:spPr>
          <a:xfrm>
            <a:off x="9082608" y="3122138"/>
            <a:ext cx="4457700" cy="1535430"/>
          </a:xfrm>
          <a:prstGeom prst="rect">
            <a:avLst/>
          </a:prstGeom>
        </p:spPr>
        <p:txBody>
          <a:bodyPr lIns="0" tIns="0" rIns="0" bIns="0" rtlCol="0" anchor="t">
            <a:spAutoFit/>
          </a:bodyPr>
          <a:lstStyle/>
          <a:p>
            <a:pPr>
              <a:lnSpc>
                <a:spcPts val="7000"/>
              </a:lnSpc>
            </a:pPr>
            <a:r>
              <a:rPr lang="en-US" sz="5000" b="1">
                <a:solidFill>
                  <a:srgbClr val="004AAD"/>
                </a:solidFill>
                <a:ea typeface="Adirek HC Bold"/>
              </a:rPr>
              <a:t>热合麦</a:t>
            </a:r>
            <a:endParaRPr lang="en-US" sz="5000">
              <a:solidFill>
                <a:srgbClr val="004AAD"/>
              </a:solidFill>
              <a:ea typeface="Adirek HC Bold"/>
            </a:endParaRPr>
          </a:p>
          <a:p>
            <a:pPr>
              <a:lnSpc>
                <a:spcPts val="4975"/>
              </a:lnSpc>
            </a:pPr>
          </a:p>
        </p:txBody>
      </p:sp>
      <p:sp>
        <p:nvSpPr>
          <p:cNvPr id="32" name="TextBox 32"/>
          <p:cNvSpPr txBox="1"/>
          <p:nvPr/>
        </p:nvSpPr>
        <p:spPr>
          <a:xfrm>
            <a:off x="7531100" y="5563944"/>
            <a:ext cx="4457700" cy="1535430"/>
          </a:xfrm>
          <a:prstGeom prst="rect">
            <a:avLst/>
          </a:prstGeom>
        </p:spPr>
        <p:txBody>
          <a:bodyPr lIns="0" tIns="0" rIns="0" bIns="0" rtlCol="0" anchor="t">
            <a:spAutoFit/>
          </a:bodyPr>
          <a:lstStyle/>
          <a:p>
            <a:pPr algn="ctr">
              <a:lnSpc>
                <a:spcPts val="7000"/>
              </a:lnSpc>
            </a:pPr>
            <a:r>
              <a:rPr lang="en-US" sz="5000" b="1">
                <a:solidFill>
                  <a:srgbClr val="004AAD"/>
                </a:solidFill>
                <a:ea typeface="Adirek HC Bold"/>
              </a:rPr>
              <a:t>李佳</a:t>
            </a:r>
            <a:endParaRPr lang="en-US" sz="5000">
              <a:solidFill>
                <a:srgbClr val="004AAD"/>
              </a:solidFill>
              <a:ea typeface="Adirek HC Bold"/>
            </a:endParaRPr>
          </a:p>
          <a:p>
            <a:pPr algn="ctr">
              <a:lnSpc>
                <a:spcPts val="4975"/>
              </a:lnSpc>
            </a:pPr>
          </a:p>
        </p:txBody>
      </p:sp>
      <p:sp>
        <p:nvSpPr>
          <p:cNvPr id="33" name="TextBox 33"/>
          <p:cNvSpPr txBox="1"/>
          <p:nvPr/>
        </p:nvSpPr>
        <p:spPr>
          <a:xfrm>
            <a:off x="1713659" y="4499339"/>
            <a:ext cx="3878294" cy="1154534"/>
          </a:xfrm>
          <a:prstGeom prst="rect">
            <a:avLst/>
          </a:prstGeom>
        </p:spPr>
        <p:txBody>
          <a:bodyPr lIns="0" tIns="0" rIns="0" bIns="0" rtlCol="0" anchor="t">
            <a:spAutoFit/>
          </a:bodyPr>
          <a:lstStyle/>
          <a:p>
            <a:pPr>
              <a:lnSpc>
                <a:spcPts val="4900"/>
              </a:lnSpc>
            </a:pPr>
            <a:r>
              <a:rPr lang="en-US" sz="3500">
                <a:solidFill>
                  <a:srgbClr val="004AAD"/>
                </a:solidFill>
                <a:ea typeface="Adirek HC"/>
              </a:rPr>
              <a:t>图形化界面</a:t>
            </a:r>
            <a:endParaRPr lang="en-US" sz="3500">
              <a:solidFill>
                <a:srgbClr val="004AAD"/>
              </a:solidFill>
              <a:ea typeface="Adirek HC"/>
            </a:endParaRPr>
          </a:p>
          <a:p>
            <a:pPr>
              <a:lnSpc>
                <a:spcPts val="4330"/>
              </a:lnSpc>
            </a:pPr>
          </a:p>
        </p:txBody>
      </p:sp>
      <p:sp>
        <p:nvSpPr>
          <p:cNvPr id="34" name="TextBox 34"/>
          <p:cNvSpPr txBox="1"/>
          <p:nvPr/>
        </p:nvSpPr>
        <p:spPr>
          <a:xfrm>
            <a:off x="1713659" y="8323342"/>
            <a:ext cx="4801939" cy="1154534"/>
          </a:xfrm>
          <a:prstGeom prst="rect">
            <a:avLst/>
          </a:prstGeom>
        </p:spPr>
        <p:txBody>
          <a:bodyPr lIns="0" tIns="0" rIns="0" bIns="0" rtlCol="0" anchor="t">
            <a:spAutoFit/>
          </a:bodyPr>
          <a:lstStyle/>
          <a:p>
            <a:pPr>
              <a:lnSpc>
                <a:spcPts val="4900"/>
              </a:lnSpc>
            </a:pPr>
            <a:r>
              <a:rPr lang="en-US" sz="3500">
                <a:solidFill>
                  <a:srgbClr val="004AAD"/>
                </a:solidFill>
                <a:ea typeface="Adirek HC"/>
              </a:rPr>
              <a:t>流浪猫信息增加，删除</a:t>
            </a:r>
            <a:endParaRPr lang="en-US" sz="3500">
              <a:solidFill>
                <a:srgbClr val="004AAD"/>
              </a:solidFill>
              <a:ea typeface="Adirek HC"/>
            </a:endParaRPr>
          </a:p>
          <a:p>
            <a:pPr>
              <a:lnSpc>
                <a:spcPts val="4330"/>
              </a:lnSpc>
            </a:pPr>
          </a:p>
        </p:txBody>
      </p:sp>
      <p:sp>
        <p:nvSpPr>
          <p:cNvPr id="35" name="TextBox 35"/>
          <p:cNvSpPr txBox="1"/>
          <p:nvPr/>
        </p:nvSpPr>
        <p:spPr>
          <a:xfrm>
            <a:off x="1670050" y="3942472"/>
            <a:ext cx="5164947" cy="1154534"/>
          </a:xfrm>
          <a:prstGeom prst="rect">
            <a:avLst/>
          </a:prstGeom>
        </p:spPr>
        <p:txBody>
          <a:bodyPr lIns="0" tIns="0" rIns="0" bIns="0" rtlCol="0" anchor="t">
            <a:spAutoFit/>
          </a:bodyPr>
          <a:lstStyle/>
          <a:p>
            <a:pPr>
              <a:lnSpc>
                <a:spcPts val="4900"/>
              </a:lnSpc>
            </a:pPr>
            <a:r>
              <a:rPr lang="en-US" sz="3500">
                <a:solidFill>
                  <a:srgbClr val="004AAD"/>
                </a:solidFill>
                <a:ea typeface="Adirek HC"/>
              </a:rPr>
              <a:t>部分查询，排序</a:t>
            </a:r>
            <a:endParaRPr lang="en-US" sz="3500">
              <a:solidFill>
                <a:srgbClr val="004AAD"/>
              </a:solidFill>
              <a:ea typeface="Adirek HC"/>
            </a:endParaRPr>
          </a:p>
          <a:p>
            <a:pPr>
              <a:lnSpc>
                <a:spcPts val="4330"/>
              </a:lnSpc>
            </a:pPr>
          </a:p>
        </p:txBody>
      </p:sp>
      <p:sp>
        <p:nvSpPr>
          <p:cNvPr id="36" name="TextBox 36"/>
          <p:cNvSpPr txBox="1"/>
          <p:nvPr/>
        </p:nvSpPr>
        <p:spPr>
          <a:xfrm>
            <a:off x="9124950" y="6449670"/>
            <a:ext cx="4801939" cy="1154534"/>
          </a:xfrm>
          <a:prstGeom prst="rect">
            <a:avLst/>
          </a:prstGeom>
        </p:spPr>
        <p:txBody>
          <a:bodyPr lIns="0" tIns="0" rIns="0" bIns="0" rtlCol="0" anchor="t">
            <a:spAutoFit/>
          </a:bodyPr>
          <a:lstStyle/>
          <a:p>
            <a:pPr>
              <a:lnSpc>
                <a:spcPts val="4900"/>
              </a:lnSpc>
            </a:pPr>
            <a:r>
              <a:rPr lang="en-US" sz="3500">
                <a:solidFill>
                  <a:srgbClr val="004AAD"/>
                </a:solidFill>
                <a:ea typeface="Adirek HC"/>
              </a:rPr>
              <a:t>代码的整合</a:t>
            </a:r>
            <a:endParaRPr lang="en-US" sz="3500">
              <a:solidFill>
                <a:srgbClr val="004AAD"/>
              </a:solidFill>
              <a:ea typeface="Adirek HC"/>
            </a:endParaRPr>
          </a:p>
          <a:p>
            <a:pPr>
              <a:lnSpc>
                <a:spcPts val="4330"/>
              </a:lnSpc>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grpSp>
      <p:grpSp>
        <p:nvGrpSpPr>
          <p:cNvPr id="12" name="Group 12"/>
          <p:cNvGrpSpPr/>
          <p:nvPr/>
        </p:nvGrpSpPr>
        <p:grpSpPr>
          <a:xfrm rot="154285">
            <a:off x="1280999" y="1090155"/>
            <a:ext cx="15801646" cy="8229600"/>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DBD6CC"/>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312307">
            <a:off x="1243177" y="1028700"/>
            <a:ext cx="15801646" cy="8229600"/>
            <a:chOff x="0" y="0"/>
            <a:chExt cx="4161750" cy="2167467"/>
          </a:xfrm>
        </p:grpSpPr>
        <p:sp>
          <p:nvSpPr>
            <p:cNvPr id="16" name="Freeform 16"/>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7" name="TextBox 17"/>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8" name="Freeform 18"/>
          <p:cNvSpPr/>
          <p:nvPr/>
        </p:nvSpPr>
        <p:spPr>
          <a:xfrm>
            <a:off x="1243177" y="1003300"/>
            <a:ext cx="15801646" cy="8280400"/>
          </a:xfrm>
          <a:custGeom>
            <a:avLst/>
            <a:gdLst/>
            <a:ahLst/>
            <a:cxnLst/>
            <a:rect l="l" t="t" r="r" b="b"/>
            <a:pathLst>
              <a:path w="15801646" h="8280400">
                <a:moveTo>
                  <a:pt x="0" y="0"/>
                </a:moveTo>
                <a:lnTo>
                  <a:pt x="15801646" y="0"/>
                </a:lnTo>
                <a:lnTo>
                  <a:pt x="15801646" y="8280400"/>
                </a:lnTo>
                <a:lnTo>
                  <a:pt x="0" y="8280400"/>
                </a:lnTo>
                <a:lnTo>
                  <a:pt x="0" y="0"/>
                </a:lnTo>
                <a:close/>
              </a:path>
            </a:pathLst>
          </a:custGeom>
          <a:blipFill>
            <a:blip r:embed="rId3">
              <a:extLst>
                <a:ext uri="{96DAC541-7B7A-43D3-8B79-37D633B846F1}">
                  <asvg:svgBlip xmlns:asvg="http://schemas.microsoft.com/office/drawing/2016/SVG/main" r:embed="rId4"/>
                </a:ext>
              </a:extLst>
            </a:blip>
            <a:stretch>
              <a:fillRect l="-7651" t="-13497" r="-7841" b="-10475"/>
            </a:stretch>
          </a:blipFill>
        </p:spPr>
      </p:sp>
      <p:grpSp>
        <p:nvGrpSpPr>
          <p:cNvPr id="19" name="Group 19"/>
          <p:cNvGrpSpPr/>
          <p:nvPr/>
        </p:nvGrpSpPr>
        <p:grpSpPr>
          <a:xfrm rot="-5400000">
            <a:off x="3515835" y="3485715"/>
            <a:ext cx="1600200" cy="1548866"/>
            <a:chOff x="0" y="0"/>
            <a:chExt cx="731946" cy="708465"/>
          </a:xfrm>
        </p:grpSpPr>
        <p:sp>
          <p:nvSpPr>
            <p:cNvPr id="20" name="Freeform 20"/>
            <p:cNvSpPr/>
            <p:nvPr/>
          </p:nvSpPr>
          <p:spPr>
            <a:xfrm>
              <a:off x="0" y="0"/>
              <a:ext cx="731946" cy="708465"/>
            </a:xfrm>
            <a:custGeom>
              <a:avLst/>
              <a:gdLst/>
              <a:ahLst/>
              <a:cxnLst/>
              <a:rect l="l" t="t" r="r" b="b"/>
              <a:pathLst>
                <a:path w="731946" h="708465">
                  <a:moveTo>
                    <a:pt x="0" y="0"/>
                  </a:moveTo>
                  <a:lnTo>
                    <a:pt x="731946" y="0"/>
                  </a:lnTo>
                  <a:lnTo>
                    <a:pt x="731946" y="708465"/>
                  </a:lnTo>
                  <a:lnTo>
                    <a:pt x="0" y="708465"/>
                  </a:lnTo>
                  <a:close/>
                </a:path>
              </a:pathLst>
            </a:custGeom>
            <a:solidFill>
              <a:srgbClr val="004AAD"/>
            </a:solidFill>
          </p:spPr>
        </p:sp>
        <p:sp>
          <p:nvSpPr>
            <p:cNvPr id="21" name="TextBox 21"/>
            <p:cNvSpPr txBox="1"/>
            <p:nvPr/>
          </p:nvSpPr>
          <p:spPr>
            <a:xfrm>
              <a:off x="0" y="-28575"/>
              <a:ext cx="731946" cy="737040"/>
            </a:xfrm>
            <a:prstGeom prst="rect">
              <a:avLst/>
            </a:prstGeom>
          </p:spPr>
          <p:txBody>
            <a:bodyPr lIns="50800" tIns="50800" rIns="50800" bIns="50800" rtlCol="0" anchor="ctr"/>
            <a:lstStyle/>
            <a:p>
              <a:pPr algn="ctr">
                <a:lnSpc>
                  <a:spcPts val="2660"/>
                </a:lnSpc>
              </a:pPr>
            </a:p>
          </p:txBody>
        </p:sp>
      </p:grpSp>
      <p:sp>
        <p:nvSpPr>
          <p:cNvPr id="22" name="TextBox 22"/>
          <p:cNvSpPr txBox="1"/>
          <p:nvPr/>
        </p:nvSpPr>
        <p:spPr>
          <a:xfrm>
            <a:off x="3124200" y="3162300"/>
            <a:ext cx="2476500" cy="1727835"/>
          </a:xfrm>
          <a:prstGeom prst="rect">
            <a:avLst/>
          </a:prstGeom>
        </p:spPr>
        <p:txBody>
          <a:bodyPr wrap="square" lIns="0" tIns="0" rIns="0" bIns="0" rtlCol="0" anchor="t">
            <a:spAutoFit/>
          </a:bodyPr>
          <a:lstStyle/>
          <a:p>
            <a:pPr algn="ctr">
              <a:lnSpc>
                <a:spcPts val="13475"/>
              </a:lnSpc>
            </a:pPr>
            <a:r>
              <a:rPr lang="en-US" sz="8000">
                <a:solidFill>
                  <a:srgbClr val="F6F1E5"/>
                </a:solidFill>
                <a:latin typeface="Adirek HC"/>
              </a:rPr>
              <a:t>02</a:t>
            </a:r>
            <a:endParaRPr lang="en-US" sz="8000">
              <a:solidFill>
                <a:srgbClr val="F6F1E5"/>
              </a:solidFill>
              <a:latin typeface="Adirek HC"/>
            </a:endParaRPr>
          </a:p>
        </p:txBody>
      </p:sp>
      <p:sp>
        <p:nvSpPr>
          <p:cNvPr id="23" name="TextBox 23"/>
          <p:cNvSpPr txBox="1"/>
          <p:nvPr/>
        </p:nvSpPr>
        <p:spPr>
          <a:xfrm>
            <a:off x="5752650" y="3402898"/>
            <a:ext cx="10801139" cy="1615440"/>
          </a:xfrm>
          <a:prstGeom prst="rect">
            <a:avLst/>
          </a:prstGeom>
        </p:spPr>
        <p:txBody>
          <a:bodyPr lIns="0" tIns="0" rIns="0" bIns="0" rtlCol="0" anchor="t">
            <a:spAutoFit/>
          </a:bodyPr>
          <a:lstStyle/>
          <a:p>
            <a:pPr>
              <a:lnSpc>
                <a:spcPts val="12600"/>
              </a:lnSpc>
            </a:pPr>
            <a:r>
              <a:rPr lang="en-US" sz="9000" b="1">
                <a:solidFill>
                  <a:srgbClr val="004AAD"/>
                </a:solidFill>
                <a:ea typeface="字由点字大字报" panose="00020600040101010101" charset="-122"/>
              </a:rPr>
              <a:t>设计与实现</a:t>
            </a:r>
            <a:endParaRPr lang="en-US" sz="9000" b="1">
              <a:solidFill>
                <a:srgbClr val="004AAD"/>
              </a:solidFill>
              <a:ea typeface="字由点字大字报" panose="00020600040101010101" charset="-122"/>
            </a:endParaRPr>
          </a:p>
        </p:txBody>
      </p:sp>
      <p:grpSp>
        <p:nvGrpSpPr>
          <p:cNvPr id="24" name="Group 24"/>
          <p:cNvGrpSpPr/>
          <p:nvPr/>
        </p:nvGrpSpPr>
        <p:grpSpPr>
          <a:xfrm rot="0">
            <a:off x="11525465" y="4991675"/>
            <a:ext cx="5028324" cy="4194220"/>
            <a:chOff x="0" y="0"/>
            <a:chExt cx="6704432" cy="5592293"/>
          </a:xfrm>
        </p:grpSpPr>
        <p:sp>
          <p:nvSpPr>
            <p:cNvPr id="25" name="Freeform 25"/>
            <p:cNvSpPr/>
            <p:nvPr/>
          </p:nvSpPr>
          <p:spPr>
            <a:xfrm rot="-1536842">
              <a:off x="410373" y="1112771"/>
              <a:ext cx="5883686" cy="3236027"/>
            </a:xfrm>
            <a:custGeom>
              <a:avLst/>
              <a:gdLst/>
              <a:ahLst/>
              <a:cxnLst/>
              <a:rect l="l" t="t" r="r" b="b"/>
              <a:pathLst>
                <a:path w="5883686" h="3236027">
                  <a:moveTo>
                    <a:pt x="0" y="0"/>
                  </a:moveTo>
                  <a:lnTo>
                    <a:pt x="5883686" y="0"/>
                  </a:lnTo>
                  <a:lnTo>
                    <a:pt x="5883686" y="3236027"/>
                  </a:lnTo>
                  <a:lnTo>
                    <a:pt x="0" y="32360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6" name="Group 26"/>
            <p:cNvGrpSpPr/>
            <p:nvPr/>
          </p:nvGrpSpPr>
          <p:grpSpPr>
            <a:xfrm rot="0">
              <a:off x="1240059" y="5330844"/>
              <a:ext cx="4224314" cy="261449"/>
              <a:chOff x="0" y="0"/>
              <a:chExt cx="812800" cy="50305"/>
            </a:xfrm>
          </p:grpSpPr>
          <p:sp>
            <p:nvSpPr>
              <p:cNvPr id="27" name="Freeform 27"/>
              <p:cNvSpPr/>
              <p:nvPr/>
            </p:nvSpPr>
            <p:spPr>
              <a:xfrm>
                <a:off x="0" y="0"/>
                <a:ext cx="812800" cy="50305"/>
              </a:xfrm>
              <a:custGeom>
                <a:avLst/>
                <a:gdLst/>
                <a:ahLst/>
                <a:cxnLst/>
                <a:rect l="l" t="t" r="r" b="b"/>
                <a:pathLst>
                  <a:path w="812800" h="50305">
                    <a:moveTo>
                      <a:pt x="406400" y="0"/>
                    </a:moveTo>
                    <a:cubicBezTo>
                      <a:pt x="181951" y="0"/>
                      <a:pt x="0" y="11261"/>
                      <a:pt x="0" y="25153"/>
                    </a:cubicBezTo>
                    <a:cubicBezTo>
                      <a:pt x="0" y="39044"/>
                      <a:pt x="181951" y="50305"/>
                      <a:pt x="406400" y="50305"/>
                    </a:cubicBezTo>
                    <a:cubicBezTo>
                      <a:pt x="630849" y="50305"/>
                      <a:pt x="812800" y="39044"/>
                      <a:pt x="812800" y="25153"/>
                    </a:cubicBezTo>
                    <a:cubicBezTo>
                      <a:pt x="812800" y="11261"/>
                      <a:pt x="630849" y="0"/>
                      <a:pt x="406400" y="0"/>
                    </a:cubicBezTo>
                    <a:close/>
                  </a:path>
                </a:pathLst>
              </a:custGeom>
              <a:solidFill>
                <a:srgbClr val="004AAD"/>
              </a:solidFill>
            </p:spPr>
          </p:sp>
          <p:sp>
            <p:nvSpPr>
              <p:cNvPr id="28" name="TextBox 28"/>
              <p:cNvSpPr txBox="1"/>
              <p:nvPr/>
            </p:nvSpPr>
            <p:spPr>
              <a:xfrm>
                <a:off x="76200" y="-23859"/>
                <a:ext cx="660400" cy="69448"/>
              </a:xfrm>
              <a:prstGeom prst="rect">
                <a:avLst/>
              </a:prstGeom>
            </p:spPr>
            <p:txBody>
              <a:bodyPr lIns="50800" tIns="50800" rIns="50800" bIns="50800" rtlCol="0" anchor="ctr"/>
              <a:lstStyle/>
              <a:p>
                <a:pPr algn="ctr">
                  <a:lnSpc>
                    <a:spcPts val="2660"/>
                  </a:lnSpc>
                </a:p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grpSp>
      <p:grpSp>
        <p:nvGrpSpPr>
          <p:cNvPr id="12" name="Group 12"/>
          <p:cNvGrpSpPr/>
          <p:nvPr/>
        </p:nvGrpSpPr>
        <p:grpSpPr>
          <a:xfrm rot="154285">
            <a:off x="724816" y="908516"/>
            <a:ext cx="16881080" cy="8791776"/>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5" name="Freeform 15"/>
          <p:cNvSpPr/>
          <p:nvPr/>
        </p:nvSpPr>
        <p:spPr>
          <a:xfrm>
            <a:off x="536094" y="720477"/>
            <a:ext cx="16881080" cy="8846046"/>
          </a:xfrm>
          <a:custGeom>
            <a:avLst/>
            <a:gdLst/>
            <a:ahLst/>
            <a:cxnLst/>
            <a:rect l="l" t="t" r="r" b="b"/>
            <a:pathLst>
              <a:path w="16881080" h="8846046">
                <a:moveTo>
                  <a:pt x="0" y="0"/>
                </a:moveTo>
                <a:lnTo>
                  <a:pt x="16881080" y="0"/>
                </a:lnTo>
                <a:lnTo>
                  <a:pt x="16881080" y="8846046"/>
                </a:lnTo>
                <a:lnTo>
                  <a:pt x="0" y="8846046"/>
                </a:lnTo>
                <a:lnTo>
                  <a:pt x="0" y="0"/>
                </a:lnTo>
                <a:close/>
              </a:path>
            </a:pathLst>
          </a:custGeom>
          <a:blipFill>
            <a:blip r:embed="rId3">
              <a:extLst>
                <a:ext uri="{96DAC541-7B7A-43D3-8B79-37D633B846F1}">
                  <asvg:svgBlip xmlns:asvg="http://schemas.microsoft.com/office/drawing/2016/SVG/main" r:embed="rId4"/>
                </a:ext>
              </a:extLst>
            </a:blip>
            <a:stretch>
              <a:fillRect l="-7651" t="-13497" r="-7841" b="-10475"/>
            </a:stretch>
          </a:blipFill>
        </p:spPr>
      </p:sp>
      <p:sp>
        <p:nvSpPr>
          <p:cNvPr id="16" name="Freeform 16"/>
          <p:cNvSpPr/>
          <p:nvPr/>
        </p:nvSpPr>
        <p:spPr>
          <a:xfrm>
            <a:off x="805139" y="4738093"/>
            <a:ext cx="2783160" cy="566311"/>
          </a:xfrm>
          <a:custGeom>
            <a:avLst/>
            <a:gdLst/>
            <a:ahLst/>
            <a:cxnLst/>
            <a:rect l="l" t="t" r="r" b="b"/>
            <a:pathLst>
              <a:path w="2783160" h="566311">
                <a:moveTo>
                  <a:pt x="0" y="0"/>
                </a:moveTo>
                <a:lnTo>
                  <a:pt x="2783160" y="0"/>
                </a:lnTo>
                <a:lnTo>
                  <a:pt x="2783160" y="566311"/>
                </a:lnTo>
                <a:lnTo>
                  <a:pt x="0" y="566311"/>
                </a:lnTo>
                <a:lnTo>
                  <a:pt x="0" y="0"/>
                </a:lnTo>
                <a:close/>
              </a:path>
            </a:pathLst>
          </a:custGeom>
          <a:blipFill>
            <a:blip r:embed="rId5"/>
            <a:stretch>
              <a:fillRect l="-2664" r="-2664"/>
            </a:stretch>
          </a:blipFill>
        </p:spPr>
      </p:sp>
      <p:sp>
        <p:nvSpPr>
          <p:cNvPr id="17" name="Freeform 17"/>
          <p:cNvSpPr/>
          <p:nvPr/>
        </p:nvSpPr>
        <p:spPr>
          <a:xfrm>
            <a:off x="805139" y="7418954"/>
            <a:ext cx="3052205" cy="734555"/>
          </a:xfrm>
          <a:custGeom>
            <a:avLst/>
            <a:gdLst/>
            <a:ahLst/>
            <a:cxnLst/>
            <a:rect l="l" t="t" r="r" b="b"/>
            <a:pathLst>
              <a:path w="3052205" h="734555">
                <a:moveTo>
                  <a:pt x="0" y="0"/>
                </a:moveTo>
                <a:lnTo>
                  <a:pt x="3052205" y="0"/>
                </a:lnTo>
                <a:lnTo>
                  <a:pt x="3052205" y="734555"/>
                </a:lnTo>
                <a:lnTo>
                  <a:pt x="0" y="734555"/>
                </a:lnTo>
                <a:lnTo>
                  <a:pt x="0" y="0"/>
                </a:lnTo>
                <a:close/>
              </a:path>
            </a:pathLst>
          </a:custGeom>
          <a:blipFill>
            <a:blip r:embed="rId6"/>
            <a:stretch>
              <a:fillRect/>
            </a:stretch>
          </a:blipFill>
        </p:spPr>
      </p:sp>
      <p:sp>
        <p:nvSpPr>
          <p:cNvPr id="18" name="Freeform 18"/>
          <p:cNvSpPr/>
          <p:nvPr/>
        </p:nvSpPr>
        <p:spPr>
          <a:xfrm>
            <a:off x="4074440" y="6084700"/>
            <a:ext cx="3609060" cy="365290"/>
          </a:xfrm>
          <a:custGeom>
            <a:avLst/>
            <a:gdLst/>
            <a:ahLst/>
            <a:cxnLst/>
            <a:rect l="l" t="t" r="r" b="b"/>
            <a:pathLst>
              <a:path w="3609060" h="365290">
                <a:moveTo>
                  <a:pt x="0" y="0"/>
                </a:moveTo>
                <a:lnTo>
                  <a:pt x="3609060" y="0"/>
                </a:lnTo>
                <a:lnTo>
                  <a:pt x="3609060" y="365290"/>
                </a:lnTo>
                <a:lnTo>
                  <a:pt x="0" y="365290"/>
                </a:lnTo>
                <a:lnTo>
                  <a:pt x="0" y="0"/>
                </a:lnTo>
                <a:close/>
              </a:path>
            </a:pathLst>
          </a:custGeom>
          <a:blipFill>
            <a:blip r:embed="rId7"/>
            <a:stretch>
              <a:fillRect/>
            </a:stretch>
          </a:blipFill>
        </p:spPr>
      </p:sp>
      <p:sp>
        <p:nvSpPr>
          <p:cNvPr id="19" name="Freeform 19"/>
          <p:cNvSpPr/>
          <p:nvPr/>
        </p:nvSpPr>
        <p:spPr>
          <a:xfrm>
            <a:off x="8421830" y="4995221"/>
            <a:ext cx="4365341" cy="296558"/>
          </a:xfrm>
          <a:custGeom>
            <a:avLst/>
            <a:gdLst/>
            <a:ahLst/>
            <a:cxnLst/>
            <a:rect l="l" t="t" r="r" b="b"/>
            <a:pathLst>
              <a:path w="4365341" h="296558">
                <a:moveTo>
                  <a:pt x="0" y="0"/>
                </a:moveTo>
                <a:lnTo>
                  <a:pt x="4365340" y="0"/>
                </a:lnTo>
                <a:lnTo>
                  <a:pt x="4365340" y="296558"/>
                </a:lnTo>
                <a:lnTo>
                  <a:pt x="0" y="296558"/>
                </a:lnTo>
                <a:lnTo>
                  <a:pt x="0" y="0"/>
                </a:lnTo>
                <a:close/>
              </a:path>
            </a:pathLst>
          </a:custGeom>
          <a:blipFill>
            <a:blip r:embed="rId8"/>
            <a:stretch>
              <a:fillRect/>
            </a:stretch>
          </a:blipFill>
        </p:spPr>
      </p:sp>
      <p:sp>
        <p:nvSpPr>
          <p:cNvPr id="20" name="Freeform 20"/>
          <p:cNvSpPr/>
          <p:nvPr/>
        </p:nvSpPr>
        <p:spPr>
          <a:xfrm>
            <a:off x="13036291" y="3597619"/>
            <a:ext cx="4365341" cy="3413568"/>
          </a:xfrm>
          <a:custGeom>
            <a:avLst/>
            <a:gdLst/>
            <a:ahLst/>
            <a:cxnLst/>
            <a:rect l="l" t="t" r="r" b="b"/>
            <a:pathLst>
              <a:path w="4365341" h="3413568">
                <a:moveTo>
                  <a:pt x="0" y="0"/>
                </a:moveTo>
                <a:lnTo>
                  <a:pt x="4365340" y="0"/>
                </a:lnTo>
                <a:lnTo>
                  <a:pt x="4365340" y="3413569"/>
                </a:lnTo>
                <a:lnTo>
                  <a:pt x="0" y="3413569"/>
                </a:lnTo>
                <a:lnTo>
                  <a:pt x="0" y="0"/>
                </a:lnTo>
                <a:close/>
              </a:path>
            </a:pathLst>
          </a:custGeom>
          <a:blipFill>
            <a:blip r:embed="rId9"/>
            <a:stretch>
              <a:fillRect/>
            </a:stretch>
          </a:blipFill>
        </p:spPr>
      </p:sp>
      <p:sp>
        <p:nvSpPr>
          <p:cNvPr id="21" name="Freeform 21"/>
          <p:cNvSpPr/>
          <p:nvPr/>
        </p:nvSpPr>
        <p:spPr>
          <a:xfrm>
            <a:off x="10110930" y="7634920"/>
            <a:ext cx="5850722" cy="302624"/>
          </a:xfrm>
          <a:custGeom>
            <a:avLst/>
            <a:gdLst/>
            <a:ahLst/>
            <a:cxnLst/>
            <a:rect l="l" t="t" r="r" b="b"/>
            <a:pathLst>
              <a:path w="5850722" h="302624">
                <a:moveTo>
                  <a:pt x="0" y="0"/>
                </a:moveTo>
                <a:lnTo>
                  <a:pt x="5850722" y="0"/>
                </a:lnTo>
                <a:lnTo>
                  <a:pt x="5850722" y="302623"/>
                </a:lnTo>
                <a:lnTo>
                  <a:pt x="0" y="302623"/>
                </a:lnTo>
                <a:lnTo>
                  <a:pt x="0" y="0"/>
                </a:lnTo>
                <a:close/>
              </a:path>
            </a:pathLst>
          </a:custGeom>
          <a:blipFill>
            <a:blip r:embed="rId10"/>
            <a:stretch>
              <a:fillRect/>
            </a:stretch>
          </a:blipFill>
        </p:spPr>
      </p:sp>
      <p:sp>
        <p:nvSpPr>
          <p:cNvPr id="22" name="Freeform 22"/>
          <p:cNvSpPr/>
          <p:nvPr/>
        </p:nvSpPr>
        <p:spPr>
          <a:xfrm>
            <a:off x="4610100" y="7786231"/>
            <a:ext cx="4029196" cy="611884"/>
          </a:xfrm>
          <a:custGeom>
            <a:avLst/>
            <a:gdLst/>
            <a:ahLst/>
            <a:cxnLst/>
            <a:rect l="l" t="t" r="r" b="b"/>
            <a:pathLst>
              <a:path w="4029196" h="611884">
                <a:moveTo>
                  <a:pt x="0" y="0"/>
                </a:moveTo>
                <a:lnTo>
                  <a:pt x="4029196" y="0"/>
                </a:lnTo>
                <a:lnTo>
                  <a:pt x="4029196" y="611884"/>
                </a:lnTo>
                <a:lnTo>
                  <a:pt x="0" y="611884"/>
                </a:lnTo>
                <a:lnTo>
                  <a:pt x="0" y="0"/>
                </a:lnTo>
                <a:close/>
              </a:path>
            </a:pathLst>
          </a:custGeom>
          <a:blipFill>
            <a:blip r:embed="rId11"/>
            <a:stretch>
              <a:fillRect/>
            </a:stretch>
          </a:blipFill>
        </p:spPr>
      </p:sp>
      <p:sp>
        <p:nvSpPr>
          <p:cNvPr id="23" name="Freeform 23"/>
          <p:cNvSpPr/>
          <p:nvPr/>
        </p:nvSpPr>
        <p:spPr>
          <a:xfrm>
            <a:off x="4457700" y="4160555"/>
            <a:ext cx="3561423" cy="389305"/>
          </a:xfrm>
          <a:custGeom>
            <a:avLst/>
            <a:gdLst/>
            <a:ahLst/>
            <a:cxnLst/>
            <a:rect l="l" t="t" r="r" b="b"/>
            <a:pathLst>
              <a:path w="3561423" h="389305">
                <a:moveTo>
                  <a:pt x="0" y="0"/>
                </a:moveTo>
                <a:lnTo>
                  <a:pt x="3561423" y="0"/>
                </a:lnTo>
                <a:lnTo>
                  <a:pt x="3561423" y="389305"/>
                </a:lnTo>
                <a:lnTo>
                  <a:pt x="0" y="389305"/>
                </a:lnTo>
                <a:lnTo>
                  <a:pt x="0" y="0"/>
                </a:lnTo>
                <a:close/>
              </a:path>
            </a:pathLst>
          </a:custGeom>
          <a:blipFill>
            <a:blip r:embed="rId12"/>
            <a:stretch>
              <a:fillRect/>
            </a:stretch>
          </a:blipFill>
        </p:spPr>
      </p:sp>
      <p:sp>
        <p:nvSpPr>
          <p:cNvPr id="24" name="Freeform 24"/>
          <p:cNvSpPr/>
          <p:nvPr/>
        </p:nvSpPr>
        <p:spPr>
          <a:xfrm>
            <a:off x="830917" y="2282969"/>
            <a:ext cx="6487045" cy="1314650"/>
          </a:xfrm>
          <a:custGeom>
            <a:avLst/>
            <a:gdLst/>
            <a:ahLst/>
            <a:cxnLst/>
            <a:rect l="l" t="t" r="r" b="b"/>
            <a:pathLst>
              <a:path w="6487045" h="1314650">
                <a:moveTo>
                  <a:pt x="0" y="0"/>
                </a:moveTo>
                <a:lnTo>
                  <a:pt x="6487045" y="0"/>
                </a:lnTo>
                <a:lnTo>
                  <a:pt x="6487045" y="1314650"/>
                </a:lnTo>
                <a:lnTo>
                  <a:pt x="0" y="1314650"/>
                </a:lnTo>
                <a:lnTo>
                  <a:pt x="0" y="0"/>
                </a:lnTo>
                <a:close/>
              </a:path>
            </a:pathLst>
          </a:custGeom>
          <a:blipFill>
            <a:blip r:embed="rId13"/>
            <a:stretch>
              <a:fillRect/>
            </a:stretch>
          </a:blipFill>
        </p:spPr>
      </p:sp>
      <p:sp>
        <p:nvSpPr>
          <p:cNvPr id="25" name="TextBox 25"/>
          <p:cNvSpPr txBox="1"/>
          <p:nvPr/>
        </p:nvSpPr>
        <p:spPr>
          <a:xfrm>
            <a:off x="3565106" y="1082665"/>
            <a:ext cx="10823055" cy="1615440"/>
          </a:xfrm>
          <a:prstGeom prst="rect">
            <a:avLst/>
          </a:prstGeom>
        </p:spPr>
        <p:txBody>
          <a:bodyPr lIns="0" tIns="0" rIns="0" bIns="0" rtlCol="0" anchor="t">
            <a:spAutoFit/>
          </a:bodyPr>
          <a:lstStyle/>
          <a:p>
            <a:pPr algn="ctr">
              <a:lnSpc>
                <a:spcPts val="12600"/>
              </a:lnSpc>
            </a:pPr>
            <a:r>
              <a:rPr lang="en-US" sz="9000" b="1">
                <a:solidFill>
                  <a:srgbClr val="004AAD"/>
                </a:solidFill>
                <a:ea typeface="字由点字大字报" panose="00020600040101010101" charset="-122"/>
              </a:rPr>
              <a:t>框架</a:t>
            </a:r>
            <a:endParaRPr lang="en-US" sz="9000" b="1">
              <a:solidFill>
                <a:srgbClr val="004AAD"/>
              </a:solidFill>
              <a:ea typeface="字由点字大字报" panose="00020600040101010101" charset="-122"/>
            </a:endParaRPr>
          </a:p>
        </p:txBody>
      </p:sp>
      <p:sp>
        <p:nvSpPr>
          <p:cNvPr id="26" name="AutoShape 26"/>
          <p:cNvSpPr/>
          <p:nvPr/>
        </p:nvSpPr>
        <p:spPr>
          <a:xfrm flipV="1">
            <a:off x="3588299" y="4355208"/>
            <a:ext cx="869401" cy="666041"/>
          </a:xfrm>
          <a:prstGeom prst="line">
            <a:avLst/>
          </a:prstGeom>
          <a:ln w="38100" cap="flat">
            <a:solidFill>
              <a:srgbClr val="004AAD"/>
            </a:solidFill>
            <a:prstDash val="solid"/>
            <a:headEnd type="none" w="sm" len="sm"/>
            <a:tailEnd type="arrow" w="med" len="sm"/>
          </a:ln>
        </p:spPr>
      </p:sp>
      <p:sp>
        <p:nvSpPr>
          <p:cNvPr id="27" name="AutoShape 27"/>
          <p:cNvSpPr/>
          <p:nvPr/>
        </p:nvSpPr>
        <p:spPr>
          <a:xfrm>
            <a:off x="3530600" y="5059045"/>
            <a:ext cx="543560" cy="1208405"/>
          </a:xfrm>
          <a:prstGeom prst="line">
            <a:avLst/>
          </a:prstGeom>
          <a:ln w="38100" cap="flat">
            <a:solidFill>
              <a:srgbClr val="004AAD"/>
            </a:solidFill>
            <a:prstDash val="solid"/>
            <a:headEnd type="none" w="sm" len="sm"/>
            <a:tailEnd type="arrow" w="med" len="sm"/>
          </a:ln>
        </p:spPr>
      </p:sp>
      <p:sp>
        <p:nvSpPr>
          <p:cNvPr id="28" name="AutoShape 28"/>
          <p:cNvSpPr/>
          <p:nvPr/>
        </p:nvSpPr>
        <p:spPr>
          <a:xfrm>
            <a:off x="5878830" y="6449695"/>
            <a:ext cx="638810" cy="1418590"/>
          </a:xfrm>
          <a:prstGeom prst="line">
            <a:avLst/>
          </a:prstGeom>
          <a:ln w="38100" cap="flat">
            <a:solidFill>
              <a:srgbClr val="004AAD"/>
            </a:solidFill>
            <a:prstDash val="solid"/>
            <a:headEnd type="none" w="sm" len="sm"/>
            <a:tailEnd type="arrow" w="med" len="sm"/>
          </a:ln>
        </p:spPr>
      </p:sp>
      <p:sp>
        <p:nvSpPr>
          <p:cNvPr id="29" name="AutoShape 29"/>
          <p:cNvSpPr/>
          <p:nvPr/>
        </p:nvSpPr>
        <p:spPr>
          <a:xfrm flipH="1">
            <a:off x="3856990" y="6456045"/>
            <a:ext cx="1646555" cy="1330325"/>
          </a:xfrm>
          <a:prstGeom prst="line">
            <a:avLst/>
          </a:prstGeom>
          <a:ln w="38100" cap="flat">
            <a:solidFill>
              <a:srgbClr val="004AAD"/>
            </a:solidFill>
            <a:prstDash val="solid"/>
            <a:headEnd type="none" w="sm" len="sm"/>
            <a:tailEnd type="arrow" w="med" len="sm"/>
          </a:ln>
        </p:spPr>
      </p:sp>
      <p:sp>
        <p:nvSpPr>
          <p:cNvPr id="30" name="AutoShape 30"/>
          <p:cNvSpPr/>
          <p:nvPr/>
        </p:nvSpPr>
        <p:spPr>
          <a:xfrm flipV="1">
            <a:off x="6011545" y="5219065"/>
            <a:ext cx="2471420" cy="949325"/>
          </a:xfrm>
          <a:prstGeom prst="line">
            <a:avLst/>
          </a:prstGeom>
          <a:ln w="38100" cap="flat">
            <a:solidFill>
              <a:srgbClr val="004AAD"/>
            </a:solidFill>
            <a:prstDash val="solid"/>
            <a:headEnd type="none" w="sm" len="sm"/>
            <a:tailEnd type="arrow" w="med" len="sm"/>
          </a:ln>
        </p:spPr>
      </p:sp>
      <p:sp>
        <p:nvSpPr>
          <p:cNvPr id="31" name="AutoShape 31"/>
          <p:cNvSpPr/>
          <p:nvPr/>
        </p:nvSpPr>
        <p:spPr>
          <a:xfrm>
            <a:off x="8019415" y="4355465"/>
            <a:ext cx="463550" cy="703580"/>
          </a:xfrm>
          <a:prstGeom prst="line">
            <a:avLst/>
          </a:prstGeom>
          <a:ln w="38100" cap="flat">
            <a:solidFill>
              <a:srgbClr val="004AAD"/>
            </a:solidFill>
            <a:prstDash val="solid"/>
            <a:headEnd type="none" w="sm" len="sm"/>
            <a:tailEnd type="arrow" w="med" len="sm"/>
          </a:ln>
        </p:spPr>
      </p:sp>
      <p:sp>
        <p:nvSpPr>
          <p:cNvPr id="32" name="AutoShape 32"/>
          <p:cNvSpPr/>
          <p:nvPr/>
        </p:nvSpPr>
        <p:spPr>
          <a:xfrm>
            <a:off x="6485767" y="6449990"/>
            <a:ext cx="3625162" cy="1336241"/>
          </a:xfrm>
          <a:prstGeom prst="line">
            <a:avLst/>
          </a:prstGeom>
          <a:ln w="38100" cap="flat">
            <a:solidFill>
              <a:srgbClr val="004AAD"/>
            </a:solidFill>
            <a:prstDash val="solid"/>
            <a:headEnd type="none" w="sm" len="sm"/>
            <a:tailEnd type="arrow" w="med" len="sm"/>
          </a:ln>
        </p:spPr>
      </p:sp>
      <p:sp>
        <p:nvSpPr>
          <p:cNvPr id="33" name="AutoShape 33"/>
          <p:cNvSpPr/>
          <p:nvPr/>
        </p:nvSpPr>
        <p:spPr>
          <a:xfrm>
            <a:off x="12787170" y="5143500"/>
            <a:ext cx="249120" cy="160904"/>
          </a:xfrm>
          <a:prstGeom prst="line">
            <a:avLst/>
          </a:prstGeom>
          <a:ln w="38100" cap="flat">
            <a:solidFill>
              <a:srgbClr val="004AAD"/>
            </a:solidFill>
            <a:prstDash val="solid"/>
            <a:headEnd type="none" w="sm" len="sm"/>
            <a:tailEnd type="arrow" w="med"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p:spPr>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18288000" cy="11668606"/>
            <a:chOff x="0" y="0"/>
            <a:chExt cx="24384000" cy="15558141"/>
          </a:xfrm>
        </p:grpSpPr>
        <p:sp>
          <p:nvSpPr>
            <p:cNvPr id="6" name="Freeform 6"/>
            <p:cNvSpPr/>
            <p:nvPr/>
          </p:nvSpPr>
          <p:spPr>
            <a:xfrm>
              <a:off x="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7" name="Freeform 7"/>
            <p:cNvSpPr/>
            <p:nvPr/>
          </p:nvSpPr>
          <p:spPr>
            <a:xfrm>
              <a:off x="12192000" y="0"/>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8" name="Freeform 8"/>
            <p:cNvSpPr/>
            <p:nvPr/>
          </p:nvSpPr>
          <p:spPr>
            <a:xfrm>
              <a:off x="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2192000" y="5186047"/>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sp>
          <p:nvSpPr>
            <p:cNvPr id="11" name="Freeform 11"/>
            <p:cNvSpPr/>
            <p:nvPr/>
          </p:nvSpPr>
          <p:spPr>
            <a:xfrm>
              <a:off x="12192000" y="10372094"/>
              <a:ext cx="12192000" cy="5186047"/>
            </a:xfrm>
            <a:custGeom>
              <a:avLst/>
              <a:gdLst/>
              <a:ahLst/>
              <a:cxnLst/>
              <a:rect l="l" t="t" r="r" b="b"/>
              <a:pathLst>
                <a:path w="12192000" h="5186047">
                  <a:moveTo>
                    <a:pt x="0" y="0"/>
                  </a:moveTo>
                  <a:lnTo>
                    <a:pt x="12192000" y="0"/>
                  </a:lnTo>
                  <a:lnTo>
                    <a:pt x="12192000" y="5186047"/>
                  </a:lnTo>
                  <a:lnTo>
                    <a:pt x="0" y="5186047"/>
                  </a:lnTo>
                  <a:lnTo>
                    <a:pt x="0" y="0"/>
                  </a:lnTo>
                  <a:close/>
                </a:path>
              </a:pathLst>
            </a:custGeom>
            <a:blipFill>
              <a:blip r:embed="rId1">
                <a:alphaModFix amt="24000"/>
                <a:extLst>
                  <a:ext uri="{96DAC541-7B7A-43D3-8B79-37D633B846F1}">
                    <asvg:svgBlip xmlns:asvg="http://schemas.microsoft.com/office/drawing/2016/SVG/main" r:embed="rId2"/>
                  </a:ext>
                </a:extLst>
              </a:blip>
              <a:stretch>
                <a:fillRect/>
              </a:stretch>
            </a:blipFill>
          </p:spPr>
        </p:sp>
      </p:grpSp>
      <p:grpSp>
        <p:nvGrpSpPr>
          <p:cNvPr id="12" name="Group 12"/>
          <p:cNvGrpSpPr/>
          <p:nvPr/>
        </p:nvGrpSpPr>
        <p:grpSpPr>
          <a:xfrm rot="154285">
            <a:off x="1280999" y="1090155"/>
            <a:ext cx="15801646" cy="8229600"/>
            <a:chOff x="0" y="0"/>
            <a:chExt cx="4161750" cy="2167467"/>
          </a:xfrm>
        </p:grpSpPr>
        <p:sp>
          <p:nvSpPr>
            <p:cNvPr id="13" name="Freeform 13"/>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DBD6CC"/>
            </a:solidFill>
            <a:ln w="38100" cap="sq">
              <a:solidFill>
                <a:srgbClr val="000000"/>
              </a:solidFill>
              <a:prstDash val="solid"/>
              <a:miter/>
            </a:ln>
          </p:spPr>
        </p:sp>
        <p:sp>
          <p:nvSpPr>
            <p:cNvPr id="14" name="TextBox 14"/>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312307">
            <a:off x="1243177" y="1028700"/>
            <a:ext cx="15801646" cy="8229600"/>
            <a:chOff x="0" y="0"/>
            <a:chExt cx="4161750" cy="2167467"/>
          </a:xfrm>
        </p:grpSpPr>
        <p:sp>
          <p:nvSpPr>
            <p:cNvPr id="16" name="Freeform 16"/>
            <p:cNvSpPr/>
            <p:nvPr/>
          </p:nvSpPr>
          <p:spPr>
            <a:xfrm>
              <a:off x="0" y="0"/>
              <a:ext cx="4161751" cy="2167467"/>
            </a:xfrm>
            <a:custGeom>
              <a:avLst/>
              <a:gdLst/>
              <a:ahLst/>
              <a:cxnLst/>
              <a:rect l="l" t="t" r="r" b="b"/>
              <a:pathLst>
                <a:path w="4161751" h="2167467">
                  <a:moveTo>
                    <a:pt x="0" y="0"/>
                  </a:moveTo>
                  <a:lnTo>
                    <a:pt x="4161751" y="0"/>
                  </a:lnTo>
                  <a:lnTo>
                    <a:pt x="4161751" y="2167467"/>
                  </a:lnTo>
                  <a:lnTo>
                    <a:pt x="0" y="2167467"/>
                  </a:lnTo>
                  <a:close/>
                </a:path>
              </a:pathLst>
            </a:custGeom>
            <a:solidFill>
              <a:srgbClr val="F6F1E5"/>
            </a:solidFill>
            <a:ln w="38100" cap="sq">
              <a:solidFill>
                <a:srgbClr val="000000"/>
              </a:solidFill>
              <a:prstDash val="solid"/>
              <a:miter/>
            </a:ln>
          </p:spPr>
        </p:sp>
        <p:sp>
          <p:nvSpPr>
            <p:cNvPr id="17" name="TextBox 17"/>
            <p:cNvSpPr txBox="1"/>
            <p:nvPr/>
          </p:nvSpPr>
          <p:spPr>
            <a:xfrm>
              <a:off x="0" y="-28575"/>
              <a:ext cx="4161750" cy="2196042"/>
            </a:xfrm>
            <a:prstGeom prst="rect">
              <a:avLst/>
            </a:prstGeom>
          </p:spPr>
          <p:txBody>
            <a:bodyPr lIns="50800" tIns="50800" rIns="50800" bIns="50800" rtlCol="0" anchor="ctr"/>
            <a:lstStyle/>
            <a:p>
              <a:pPr algn="ctr">
                <a:lnSpc>
                  <a:spcPts val="2660"/>
                </a:lnSpc>
              </a:pPr>
            </a:p>
          </p:txBody>
        </p:sp>
      </p:grpSp>
      <p:sp>
        <p:nvSpPr>
          <p:cNvPr id="18" name="Freeform 18"/>
          <p:cNvSpPr/>
          <p:nvPr/>
        </p:nvSpPr>
        <p:spPr>
          <a:xfrm>
            <a:off x="1028700" y="1003300"/>
            <a:ext cx="15801646" cy="8280400"/>
          </a:xfrm>
          <a:custGeom>
            <a:avLst/>
            <a:gdLst/>
            <a:ahLst/>
            <a:cxnLst/>
            <a:rect l="l" t="t" r="r" b="b"/>
            <a:pathLst>
              <a:path w="15801646" h="8280400">
                <a:moveTo>
                  <a:pt x="0" y="0"/>
                </a:moveTo>
                <a:lnTo>
                  <a:pt x="15801646" y="0"/>
                </a:lnTo>
                <a:lnTo>
                  <a:pt x="15801646" y="8280400"/>
                </a:lnTo>
                <a:lnTo>
                  <a:pt x="0" y="8280400"/>
                </a:lnTo>
                <a:lnTo>
                  <a:pt x="0" y="0"/>
                </a:lnTo>
                <a:close/>
              </a:path>
            </a:pathLst>
          </a:custGeom>
          <a:blipFill>
            <a:blip r:embed="rId3">
              <a:extLst>
                <a:ext uri="{96DAC541-7B7A-43D3-8B79-37D633B846F1}">
                  <asvg:svgBlip xmlns:asvg="http://schemas.microsoft.com/office/drawing/2016/SVG/main" r:embed="rId4"/>
                </a:ext>
              </a:extLst>
            </a:blip>
            <a:stretch>
              <a:fillRect l="-7651" t="-13497" r="-7841" b="-10475"/>
            </a:stretch>
          </a:blipFill>
        </p:spPr>
      </p:sp>
      <p:grpSp>
        <p:nvGrpSpPr>
          <p:cNvPr id="19" name="Group 19"/>
          <p:cNvGrpSpPr/>
          <p:nvPr/>
        </p:nvGrpSpPr>
        <p:grpSpPr>
          <a:xfrm rot="0">
            <a:off x="11525465" y="4991675"/>
            <a:ext cx="5028324" cy="4194220"/>
            <a:chOff x="0" y="0"/>
            <a:chExt cx="6704432" cy="5592293"/>
          </a:xfrm>
        </p:grpSpPr>
        <p:sp>
          <p:nvSpPr>
            <p:cNvPr id="20" name="Freeform 20"/>
            <p:cNvSpPr/>
            <p:nvPr/>
          </p:nvSpPr>
          <p:spPr>
            <a:xfrm rot="-1536842">
              <a:off x="410373" y="1112771"/>
              <a:ext cx="5883686" cy="3236027"/>
            </a:xfrm>
            <a:custGeom>
              <a:avLst/>
              <a:gdLst/>
              <a:ahLst/>
              <a:cxnLst/>
              <a:rect l="l" t="t" r="r" b="b"/>
              <a:pathLst>
                <a:path w="5883686" h="3236027">
                  <a:moveTo>
                    <a:pt x="0" y="0"/>
                  </a:moveTo>
                  <a:lnTo>
                    <a:pt x="5883686" y="0"/>
                  </a:lnTo>
                  <a:lnTo>
                    <a:pt x="5883686" y="3236027"/>
                  </a:lnTo>
                  <a:lnTo>
                    <a:pt x="0" y="32360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1" name="Group 21"/>
            <p:cNvGrpSpPr/>
            <p:nvPr/>
          </p:nvGrpSpPr>
          <p:grpSpPr>
            <a:xfrm rot="0">
              <a:off x="1240059" y="5330844"/>
              <a:ext cx="4224314" cy="261449"/>
              <a:chOff x="0" y="0"/>
              <a:chExt cx="812800" cy="50305"/>
            </a:xfrm>
          </p:grpSpPr>
          <p:sp>
            <p:nvSpPr>
              <p:cNvPr id="22" name="Freeform 22"/>
              <p:cNvSpPr/>
              <p:nvPr/>
            </p:nvSpPr>
            <p:spPr>
              <a:xfrm>
                <a:off x="0" y="0"/>
                <a:ext cx="812800" cy="50305"/>
              </a:xfrm>
              <a:custGeom>
                <a:avLst/>
                <a:gdLst/>
                <a:ahLst/>
                <a:cxnLst/>
                <a:rect l="l" t="t" r="r" b="b"/>
                <a:pathLst>
                  <a:path w="812800" h="50305">
                    <a:moveTo>
                      <a:pt x="406400" y="0"/>
                    </a:moveTo>
                    <a:cubicBezTo>
                      <a:pt x="181951" y="0"/>
                      <a:pt x="0" y="11261"/>
                      <a:pt x="0" y="25153"/>
                    </a:cubicBezTo>
                    <a:cubicBezTo>
                      <a:pt x="0" y="39044"/>
                      <a:pt x="181951" y="50305"/>
                      <a:pt x="406400" y="50305"/>
                    </a:cubicBezTo>
                    <a:cubicBezTo>
                      <a:pt x="630849" y="50305"/>
                      <a:pt x="812800" y="39044"/>
                      <a:pt x="812800" y="25153"/>
                    </a:cubicBezTo>
                    <a:cubicBezTo>
                      <a:pt x="812800" y="11261"/>
                      <a:pt x="630849" y="0"/>
                      <a:pt x="406400" y="0"/>
                    </a:cubicBezTo>
                    <a:close/>
                  </a:path>
                </a:pathLst>
              </a:custGeom>
              <a:solidFill>
                <a:srgbClr val="004AAD"/>
              </a:solidFill>
            </p:spPr>
          </p:sp>
          <p:sp>
            <p:nvSpPr>
              <p:cNvPr id="23" name="TextBox 23"/>
              <p:cNvSpPr txBox="1"/>
              <p:nvPr/>
            </p:nvSpPr>
            <p:spPr>
              <a:xfrm>
                <a:off x="76200" y="-23859"/>
                <a:ext cx="660400" cy="69448"/>
              </a:xfrm>
              <a:prstGeom prst="rect">
                <a:avLst/>
              </a:prstGeom>
            </p:spPr>
            <p:txBody>
              <a:bodyPr lIns="50800" tIns="50800" rIns="50800" bIns="50800" rtlCol="0" anchor="ctr"/>
              <a:lstStyle/>
              <a:p>
                <a:pPr algn="ctr">
                  <a:lnSpc>
                    <a:spcPts val="2660"/>
                  </a:lnSpc>
                </a:pPr>
              </a:p>
            </p:txBody>
          </p:sp>
        </p:grpSp>
      </p:grpSp>
      <p:sp>
        <p:nvSpPr>
          <p:cNvPr id="24" name="TextBox 24"/>
          <p:cNvSpPr txBox="1"/>
          <p:nvPr/>
        </p:nvSpPr>
        <p:spPr>
          <a:xfrm>
            <a:off x="3858742" y="3136198"/>
            <a:ext cx="10570516" cy="1615440"/>
          </a:xfrm>
          <a:prstGeom prst="rect">
            <a:avLst/>
          </a:prstGeom>
        </p:spPr>
        <p:txBody>
          <a:bodyPr lIns="0" tIns="0" rIns="0" bIns="0" rtlCol="0" anchor="t">
            <a:spAutoFit/>
          </a:bodyPr>
          <a:lstStyle/>
          <a:p>
            <a:pPr>
              <a:lnSpc>
                <a:spcPts val="12600"/>
              </a:lnSpc>
            </a:pPr>
            <a:r>
              <a:rPr lang="en-US" sz="9000" b="1">
                <a:solidFill>
                  <a:srgbClr val="004AAD"/>
                </a:solidFill>
                <a:ea typeface="字由点字大字报" panose="00020600040101010101" charset="-122"/>
              </a:rPr>
              <a:t>登录注册功能的实现</a:t>
            </a:r>
            <a:endParaRPr lang="en-US" sz="9000" b="1">
              <a:solidFill>
                <a:srgbClr val="004AAD"/>
              </a:solidFill>
              <a:ea typeface="字由点字大字报" panose="00020600040101010101" charset="-122"/>
            </a:endParaRPr>
          </a:p>
        </p:txBody>
      </p:sp>
      <p:sp>
        <p:nvSpPr>
          <p:cNvPr id="25" name="TextBox 25"/>
          <p:cNvSpPr txBox="1"/>
          <p:nvPr/>
        </p:nvSpPr>
        <p:spPr>
          <a:xfrm>
            <a:off x="4737372" y="4766899"/>
            <a:ext cx="8384302" cy="828489"/>
          </a:xfrm>
          <a:prstGeom prst="rect">
            <a:avLst/>
          </a:prstGeom>
        </p:spPr>
        <p:txBody>
          <a:bodyPr lIns="0" tIns="0" rIns="0" bIns="0" rtlCol="0" anchor="t">
            <a:spAutoFit/>
          </a:bodyPr>
          <a:lstStyle/>
          <a:p>
            <a:pPr algn="ctr">
              <a:lnSpc>
                <a:spcPts val="3340"/>
              </a:lnSpc>
            </a:pPr>
            <a:r>
              <a:rPr lang="en-US" sz="2385">
                <a:solidFill>
                  <a:srgbClr val="004AAD"/>
                </a:solidFill>
                <a:ea typeface="思源黑体" panose="020B0500000000000000" charset="-122"/>
              </a:rPr>
              <a:t>分别实现用户的注册登录，管理员的登录，以及用户信息的删除（用户和管理员登录所能实现的功能差异）</a:t>
            </a:r>
            <a:endParaRPr lang="en-US" sz="2385">
              <a:solidFill>
                <a:srgbClr val="004AAD"/>
              </a:solidFill>
              <a:ea typeface="思源黑体" panose="020B0500000000000000" charset="-122"/>
            </a:endParaRPr>
          </a:p>
        </p:txBody>
      </p:sp>
      <p:sp>
        <p:nvSpPr>
          <p:cNvPr id="26" name="TextBox 26"/>
          <p:cNvSpPr txBox="1"/>
          <p:nvPr/>
        </p:nvSpPr>
        <p:spPr>
          <a:xfrm>
            <a:off x="1384300" y="8569623"/>
            <a:ext cx="8384302" cy="427990"/>
          </a:xfrm>
          <a:prstGeom prst="rect">
            <a:avLst/>
          </a:prstGeom>
        </p:spPr>
        <p:txBody>
          <a:bodyPr lIns="0" tIns="0" rIns="0" bIns="0" rtlCol="0" anchor="t">
            <a:spAutoFit/>
          </a:bodyPr>
          <a:lstStyle/>
          <a:p>
            <a:pPr>
              <a:lnSpc>
                <a:spcPts val="3340"/>
              </a:lnSpc>
            </a:pPr>
            <a:r>
              <a:rPr lang="en-US" sz="2385" b="1">
                <a:solidFill>
                  <a:srgbClr val="004AAD"/>
                </a:solidFill>
                <a:ea typeface="思源黑体" panose="020B0500000000000000" charset="-122"/>
              </a:rPr>
              <a:t>本部分负责人：热合麦</a:t>
            </a:r>
            <a:endParaRPr lang="en-US" sz="2385" b="1">
              <a:solidFill>
                <a:srgbClr val="004AAD"/>
              </a:solidFill>
              <a:ea typeface="思源黑体" panose="020B0500000000000000"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commondata" val="eyJoZGlkIjoiZjUyZjkxMGY2Y2E1YzdjNjU4ZTlkYWI4NGYzYTNhZmQ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1259</Words>
  <Application>WPS 演示</Application>
  <PresentationFormat>On-screen Show (4:3)</PresentationFormat>
  <Paragraphs>253</Paragraphs>
  <Slides>32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32</vt:i4>
      </vt:variant>
    </vt:vector>
  </HeadingPairs>
  <TitlesOfParts>
    <vt:vector size="46" baseType="lpstr">
      <vt:lpstr>Arial</vt:lpstr>
      <vt:lpstr>宋体</vt:lpstr>
      <vt:lpstr>Wingdings</vt:lpstr>
      <vt:lpstr>Adirek HC Bold</vt:lpstr>
      <vt:lpstr>Segoe Print</vt:lpstr>
      <vt:lpstr>字由点字大字报</vt:lpstr>
      <vt:lpstr>思源黑体-超粗体</vt:lpstr>
      <vt:lpstr>思源黑体</vt:lpstr>
      <vt:lpstr>Adirek HC</vt:lpstr>
      <vt:lpstr>黑体</vt:lpstr>
      <vt:lpstr>Calibri</vt:lpstr>
      <vt:lpstr>微软雅黑</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蓝米白色工作汇报总结简洁中文ppt演示文稿</dc:title>
  <dc:creator/>
  <cp:lastModifiedBy>WPS_1693318995</cp:lastModifiedBy>
  <cp:revision>8</cp:revision>
  <dcterms:created xsi:type="dcterms:W3CDTF">2006-08-16T00:00:00Z</dcterms:created>
  <dcterms:modified xsi:type="dcterms:W3CDTF">2023-12-21T03:10:58Z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0B44A356FA994760A1B31105F19D9F72_12</vt:lpwstr>
  </property>
  <property fmtid="{D5CDD505-2E9C-101B-9397-08002B2CF9AE}" pid="3" name="KSOProductBuildVer">
    <vt:lpwstr>2052-12.1.0.16120</vt:lpwstr>
  </property>
</Properties>
</file>